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317" r:id="rId2"/>
    <p:sldId id="348" r:id="rId3"/>
    <p:sldId id="346" r:id="rId4"/>
    <p:sldId id="349" r:id="rId5"/>
    <p:sldId id="350" r:id="rId6"/>
    <p:sldId id="351" r:id="rId7"/>
    <p:sldId id="353" r:id="rId8"/>
    <p:sldId id="352" r:id="rId9"/>
    <p:sldId id="354" r:id="rId10"/>
    <p:sldId id="355" r:id="rId11"/>
    <p:sldId id="356" r:id="rId12"/>
    <p:sldId id="347" r:id="rId13"/>
    <p:sldId id="321" r:id="rId14"/>
  </p:sldIdLst>
  <p:sldSz cx="1188085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742">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eyt k" initials="fk" lastIdx="1" clrIdx="0">
    <p:extLst>
      <p:ext uri="{19B8F6BF-5375-455C-9EA6-DF929625EA0E}">
        <p15:presenceInfo xmlns:p15="http://schemas.microsoft.com/office/powerpoint/2012/main" userId="5d0e5b1fc11b837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Orta Stil 2 - Vurgu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67" autoAdjust="0"/>
    <p:restoredTop sz="94789"/>
  </p:normalViewPr>
  <p:slideViewPr>
    <p:cSldViewPr>
      <p:cViewPr varScale="1">
        <p:scale>
          <a:sx n="104" d="100"/>
          <a:sy n="104" d="100"/>
        </p:scale>
        <p:origin x="1128" y="114"/>
      </p:cViewPr>
      <p:guideLst>
        <p:guide orient="horz" pos="2160"/>
        <p:guide pos="3742"/>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jpg>
</file>

<file path=ppt/media/image13.png>
</file>

<file path=ppt/media/image2.jpe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3/13/2023</a:t>
            </a:fld>
            <a:endParaRPr lang="en-US"/>
          </a:p>
        </p:txBody>
      </p:sp>
      <p:sp>
        <p:nvSpPr>
          <p:cNvPr id="4" name="Slide Image Placeholder 3"/>
          <p:cNvSpPr>
            <a:spLocks noGrp="1" noRot="1" noChangeAspect="1"/>
          </p:cNvSpPr>
          <p:nvPr>
            <p:ph type="sldImg" idx="2"/>
          </p:nvPr>
        </p:nvSpPr>
        <p:spPr>
          <a:xfrm>
            <a:off x="755809" y="1143000"/>
            <a:ext cx="5346383"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1 Başlık"/>
          <p:cNvSpPr>
            <a:spLocks noGrp="1"/>
          </p:cNvSpPr>
          <p:nvPr>
            <p:ph type="ctrTitle" hasCustomPrompt="1"/>
          </p:nvPr>
        </p:nvSpPr>
        <p:spPr>
          <a:xfrm>
            <a:off x="891065" y="2130428"/>
            <a:ext cx="10098722" cy="1470025"/>
          </a:xfrm>
        </p:spPr>
        <p:txBody>
          <a:bodyPr/>
          <a:lstStyle/>
          <a:p>
            <a:r>
              <a:rPr lang="tr-TR"/>
              <a:t>Asıl başlık stili için tıklatın</a:t>
            </a:r>
          </a:p>
        </p:txBody>
      </p:sp>
      <p:sp>
        <p:nvSpPr>
          <p:cNvPr id="3" name="2 Alt Başlık"/>
          <p:cNvSpPr>
            <a:spLocks noGrp="1"/>
          </p:cNvSpPr>
          <p:nvPr>
            <p:ph type="subTitle" idx="1" hasCustomPrompt="1"/>
          </p:nvPr>
        </p:nvSpPr>
        <p:spPr>
          <a:xfrm>
            <a:off x="1782127" y="3886200"/>
            <a:ext cx="8316596"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tıklatın</a:t>
            </a:r>
          </a:p>
        </p:txBody>
      </p:sp>
      <p:sp>
        <p:nvSpPr>
          <p:cNvPr id="4" name="3 Veri Yer Tutucusu"/>
          <p:cNvSpPr>
            <a:spLocks noGrp="1"/>
          </p:cNvSpPr>
          <p:nvPr>
            <p:ph type="dt" sz="half" idx="10"/>
          </p:nvPr>
        </p:nvSpPr>
        <p:spPr/>
        <p:txBody>
          <a:bodyPr/>
          <a:lstStyle/>
          <a:p>
            <a:fld id="{A23720DD-5B6D-40BF-8493-A6B52D484E6B}" type="datetimeFigureOut">
              <a:rPr lang="tr-TR" smtClean="0"/>
              <a:t>13.03.2023</a:t>
            </a:fld>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lstStyle/>
          <a:p>
            <a:r>
              <a:rPr lang="tr-TR"/>
              <a:t>Asıl başlık stili için tıklatın</a:t>
            </a:r>
          </a:p>
        </p:txBody>
      </p:sp>
      <p:sp>
        <p:nvSpPr>
          <p:cNvPr id="3" name="2 Dikey Metin Yer Tutucusu"/>
          <p:cNvSpPr>
            <a:spLocks noGrp="1"/>
          </p:cNvSpPr>
          <p:nvPr>
            <p:ph type="body" orient="vert" idx="1" hasCustomPrompt="1"/>
          </p:nvPr>
        </p:nvSpPr>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Veri Yer Tutucusu"/>
          <p:cNvSpPr>
            <a:spLocks noGrp="1"/>
          </p:cNvSpPr>
          <p:nvPr>
            <p:ph type="dt" sz="half" idx="10"/>
          </p:nvPr>
        </p:nvSpPr>
        <p:spPr/>
        <p:txBody>
          <a:bodyPr/>
          <a:lstStyle/>
          <a:p>
            <a:fld id="{A23720DD-5B6D-40BF-8493-A6B52D484E6B}" type="datetimeFigureOut">
              <a:rPr lang="tr-TR" smtClean="0"/>
              <a:t>13.03.2023</a:t>
            </a:fld>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1 Dikey Başlık"/>
          <p:cNvSpPr>
            <a:spLocks noGrp="1"/>
          </p:cNvSpPr>
          <p:nvPr>
            <p:ph type="title" orient="vert" hasCustomPrompt="1"/>
          </p:nvPr>
        </p:nvSpPr>
        <p:spPr>
          <a:xfrm>
            <a:off x="8613616" y="274641"/>
            <a:ext cx="2673191" cy="5851525"/>
          </a:xfrm>
        </p:spPr>
        <p:txBody>
          <a:bodyPr vert="eaVert"/>
          <a:lstStyle/>
          <a:p>
            <a:r>
              <a:rPr lang="tr-TR"/>
              <a:t>Asıl başlık stili için tıklatın</a:t>
            </a:r>
          </a:p>
        </p:txBody>
      </p:sp>
      <p:sp>
        <p:nvSpPr>
          <p:cNvPr id="3" name="2 Dikey Metin Yer Tutucusu"/>
          <p:cNvSpPr>
            <a:spLocks noGrp="1"/>
          </p:cNvSpPr>
          <p:nvPr>
            <p:ph type="body" orient="vert" idx="1" hasCustomPrompt="1"/>
          </p:nvPr>
        </p:nvSpPr>
        <p:spPr>
          <a:xfrm>
            <a:off x="594044" y="274641"/>
            <a:ext cx="7821559" cy="5851525"/>
          </a:xfrm>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Veri Yer Tutucusu"/>
          <p:cNvSpPr>
            <a:spLocks noGrp="1"/>
          </p:cNvSpPr>
          <p:nvPr>
            <p:ph type="dt" sz="half" idx="10"/>
          </p:nvPr>
        </p:nvSpPr>
        <p:spPr/>
        <p:txBody>
          <a:bodyPr/>
          <a:lstStyle/>
          <a:p>
            <a:fld id="{A23720DD-5B6D-40BF-8493-A6B52D484E6B}" type="datetimeFigureOut">
              <a:rPr lang="tr-TR" smtClean="0"/>
              <a:t>13.03.2023</a:t>
            </a:fld>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lstStyle/>
          <a:p>
            <a:r>
              <a:rPr lang="tr-TR"/>
              <a:t>Asıl başlık stili için tıklatın</a:t>
            </a:r>
          </a:p>
        </p:txBody>
      </p:sp>
      <p:sp>
        <p:nvSpPr>
          <p:cNvPr id="3" name="2 İçerik Yer Tutucusu"/>
          <p:cNvSpPr>
            <a:spLocks noGrp="1"/>
          </p:cNvSpPr>
          <p:nvPr>
            <p:ph idx="1" hasCustomPrompt="1"/>
          </p:nvPr>
        </p:nvSpPr>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Veri Yer Tutucusu"/>
          <p:cNvSpPr>
            <a:spLocks noGrp="1"/>
          </p:cNvSpPr>
          <p:nvPr>
            <p:ph type="dt" sz="half" idx="10"/>
          </p:nvPr>
        </p:nvSpPr>
        <p:spPr/>
        <p:txBody>
          <a:bodyPr/>
          <a:lstStyle/>
          <a:p>
            <a:fld id="{A23720DD-5B6D-40BF-8493-A6B52D484E6B}" type="datetimeFigureOut">
              <a:rPr lang="tr-TR" smtClean="0"/>
              <a:t>13.03.2023</a:t>
            </a:fld>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1 Başlık"/>
          <p:cNvSpPr>
            <a:spLocks noGrp="1"/>
          </p:cNvSpPr>
          <p:nvPr>
            <p:ph type="title" hasCustomPrompt="1"/>
          </p:nvPr>
        </p:nvSpPr>
        <p:spPr>
          <a:xfrm>
            <a:off x="938507" y="4406903"/>
            <a:ext cx="10098722" cy="1362075"/>
          </a:xfrm>
        </p:spPr>
        <p:txBody>
          <a:bodyPr anchor="t"/>
          <a:lstStyle>
            <a:lvl1pPr algn="l">
              <a:defRPr sz="4000" b="1" cap="all"/>
            </a:lvl1pPr>
          </a:lstStyle>
          <a:p>
            <a:r>
              <a:rPr lang="tr-TR"/>
              <a:t>Asıl başlık stili için tıklatın</a:t>
            </a:r>
          </a:p>
        </p:txBody>
      </p:sp>
      <p:sp>
        <p:nvSpPr>
          <p:cNvPr id="3" name="2 Metin Yer Tutucusu"/>
          <p:cNvSpPr>
            <a:spLocks noGrp="1"/>
          </p:cNvSpPr>
          <p:nvPr>
            <p:ph type="body" idx="1" hasCustomPrompt="1"/>
          </p:nvPr>
        </p:nvSpPr>
        <p:spPr>
          <a:xfrm>
            <a:off x="938507" y="2906713"/>
            <a:ext cx="10098722"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tıklatın</a:t>
            </a:r>
          </a:p>
        </p:txBody>
      </p:sp>
      <p:sp>
        <p:nvSpPr>
          <p:cNvPr id="4" name="3 Veri Yer Tutucusu"/>
          <p:cNvSpPr>
            <a:spLocks noGrp="1"/>
          </p:cNvSpPr>
          <p:nvPr>
            <p:ph type="dt" sz="half" idx="10"/>
          </p:nvPr>
        </p:nvSpPr>
        <p:spPr/>
        <p:txBody>
          <a:bodyPr/>
          <a:lstStyle/>
          <a:p>
            <a:fld id="{A23720DD-5B6D-40BF-8493-A6B52D484E6B}" type="datetimeFigureOut">
              <a:rPr lang="tr-TR" smtClean="0"/>
              <a:t>13.03.2023</a:t>
            </a:fld>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lstStyle/>
          <a:p>
            <a:r>
              <a:rPr lang="tr-TR"/>
              <a:t>Asıl başlık stili için tıklatın</a:t>
            </a:r>
          </a:p>
        </p:txBody>
      </p:sp>
      <p:sp>
        <p:nvSpPr>
          <p:cNvPr id="3" name="2 İçerik Yer Tutucusu"/>
          <p:cNvSpPr>
            <a:spLocks noGrp="1"/>
          </p:cNvSpPr>
          <p:nvPr>
            <p:ph sz="half" idx="1" hasCustomPrompt="1"/>
          </p:nvPr>
        </p:nvSpPr>
        <p:spPr>
          <a:xfrm>
            <a:off x="594043" y="1600203"/>
            <a:ext cx="524737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İçerik Yer Tutucusu"/>
          <p:cNvSpPr>
            <a:spLocks noGrp="1"/>
          </p:cNvSpPr>
          <p:nvPr>
            <p:ph sz="half" idx="2" hasCustomPrompt="1"/>
          </p:nvPr>
        </p:nvSpPr>
        <p:spPr>
          <a:xfrm>
            <a:off x="6039433" y="1600203"/>
            <a:ext cx="524737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4 Veri Yer Tutucusu"/>
          <p:cNvSpPr>
            <a:spLocks noGrp="1"/>
          </p:cNvSpPr>
          <p:nvPr>
            <p:ph type="dt" sz="half" idx="10"/>
          </p:nvPr>
        </p:nvSpPr>
        <p:spPr/>
        <p:txBody>
          <a:bodyPr/>
          <a:lstStyle/>
          <a:p>
            <a:fld id="{A23720DD-5B6D-40BF-8493-A6B52D484E6B}" type="datetimeFigureOut">
              <a:rPr lang="tr-TR" smtClean="0"/>
              <a:t>13.03.2023</a:t>
            </a:fld>
            <a:endParaRPr lang="tr-TR"/>
          </a:p>
        </p:txBody>
      </p:sp>
      <p:sp>
        <p:nvSpPr>
          <p:cNvPr id="6" name="5 Altbilgi Yer Tutucusu"/>
          <p:cNvSpPr>
            <a:spLocks noGrp="1"/>
          </p:cNvSpPr>
          <p:nvPr>
            <p:ph type="ftr" sz="quarter" idx="11"/>
          </p:nvPr>
        </p:nvSpPr>
        <p:spPr/>
        <p:txBody>
          <a:bodyPr/>
          <a:lstStyle/>
          <a:p>
            <a:endParaRPr lang="tr-TR"/>
          </a:p>
        </p:txBody>
      </p:sp>
      <p:sp>
        <p:nvSpPr>
          <p:cNvPr id="7" name="6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lstStyle>
            <a:lvl1pPr>
              <a:defRPr/>
            </a:lvl1pPr>
          </a:lstStyle>
          <a:p>
            <a:r>
              <a:rPr lang="tr-TR"/>
              <a:t>Asıl başlık stili için tıklatın</a:t>
            </a:r>
          </a:p>
        </p:txBody>
      </p:sp>
      <p:sp>
        <p:nvSpPr>
          <p:cNvPr id="3" name="2 Metin Yer Tutucusu"/>
          <p:cNvSpPr>
            <a:spLocks noGrp="1"/>
          </p:cNvSpPr>
          <p:nvPr>
            <p:ph type="body" idx="1" hasCustomPrompt="1"/>
          </p:nvPr>
        </p:nvSpPr>
        <p:spPr>
          <a:xfrm>
            <a:off x="594042" y="1535113"/>
            <a:ext cx="5249439"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4" name="3 İçerik Yer Tutucusu"/>
          <p:cNvSpPr>
            <a:spLocks noGrp="1"/>
          </p:cNvSpPr>
          <p:nvPr>
            <p:ph sz="half" idx="2" hasCustomPrompt="1"/>
          </p:nvPr>
        </p:nvSpPr>
        <p:spPr>
          <a:xfrm>
            <a:off x="594042" y="2174875"/>
            <a:ext cx="5249439"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4 Metin Yer Tutucusu"/>
          <p:cNvSpPr>
            <a:spLocks noGrp="1"/>
          </p:cNvSpPr>
          <p:nvPr>
            <p:ph type="body" sz="quarter" idx="3" hasCustomPrompt="1"/>
          </p:nvPr>
        </p:nvSpPr>
        <p:spPr>
          <a:xfrm>
            <a:off x="6035307" y="1535113"/>
            <a:ext cx="525150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6" name="5 İçerik Yer Tutucusu"/>
          <p:cNvSpPr>
            <a:spLocks noGrp="1"/>
          </p:cNvSpPr>
          <p:nvPr>
            <p:ph sz="quarter" idx="4" hasCustomPrompt="1"/>
          </p:nvPr>
        </p:nvSpPr>
        <p:spPr>
          <a:xfrm>
            <a:off x="6035307" y="2174875"/>
            <a:ext cx="525150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7" name="6 Veri Yer Tutucusu"/>
          <p:cNvSpPr>
            <a:spLocks noGrp="1"/>
          </p:cNvSpPr>
          <p:nvPr>
            <p:ph type="dt" sz="half" idx="10"/>
          </p:nvPr>
        </p:nvSpPr>
        <p:spPr/>
        <p:txBody>
          <a:bodyPr/>
          <a:lstStyle/>
          <a:p>
            <a:fld id="{A23720DD-5B6D-40BF-8493-A6B52D484E6B}" type="datetimeFigureOut">
              <a:rPr lang="tr-TR" smtClean="0"/>
              <a:t>13.03.2023</a:t>
            </a:fld>
            <a:endParaRPr lang="tr-TR"/>
          </a:p>
        </p:txBody>
      </p:sp>
      <p:sp>
        <p:nvSpPr>
          <p:cNvPr id="8" name="7 Altbilgi Yer Tutucusu"/>
          <p:cNvSpPr>
            <a:spLocks noGrp="1"/>
          </p:cNvSpPr>
          <p:nvPr>
            <p:ph type="ftr" sz="quarter" idx="11"/>
          </p:nvPr>
        </p:nvSpPr>
        <p:spPr/>
        <p:txBody>
          <a:bodyPr/>
          <a:lstStyle/>
          <a:p>
            <a:endParaRPr lang="tr-TR"/>
          </a:p>
        </p:txBody>
      </p:sp>
      <p:sp>
        <p:nvSpPr>
          <p:cNvPr id="9" name="8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lstStyle/>
          <a:p>
            <a:r>
              <a:rPr lang="tr-TR"/>
              <a:t>Asıl başlık stili için tıklatın</a:t>
            </a:r>
          </a:p>
        </p:txBody>
      </p:sp>
      <p:sp>
        <p:nvSpPr>
          <p:cNvPr id="3" name="2 Veri Yer Tutucusu"/>
          <p:cNvSpPr>
            <a:spLocks noGrp="1"/>
          </p:cNvSpPr>
          <p:nvPr>
            <p:ph type="dt" sz="half" idx="10"/>
          </p:nvPr>
        </p:nvSpPr>
        <p:spPr/>
        <p:txBody>
          <a:bodyPr/>
          <a:lstStyle/>
          <a:p>
            <a:fld id="{A23720DD-5B6D-40BF-8493-A6B52D484E6B}" type="datetimeFigureOut">
              <a:rPr lang="tr-TR" smtClean="0"/>
              <a:t>13.03.2023</a:t>
            </a:fld>
            <a:endParaRPr lang="tr-TR"/>
          </a:p>
        </p:txBody>
      </p:sp>
      <p:sp>
        <p:nvSpPr>
          <p:cNvPr id="4" name="3 Altbilgi Yer Tutucusu"/>
          <p:cNvSpPr>
            <a:spLocks noGrp="1"/>
          </p:cNvSpPr>
          <p:nvPr>
            <p:ph type="ftr" sz="quarter" idx="11"/>
          </p:nvPr>
        </p:nvSpPr>
        <p:spPr/>
        <p:txBody>
          <a:bodyPr/>
          <a:lstStyle/>
          <a:p>
            <a:endParaRPr lang="tr-TR"/>
          </a:p>
        </p:txBody>
      </p:sp>
      <p:sp>
        <p:nvSpPr>
          <p:cNvPr id="5" name="4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1 Veri Yer Tutucusu"/>
          <p:cNvSpPr>
            <a:spLocks noGrp="1"/>
          </p:cNvSpPr>
          <p:nvPr>
            <p:ph type="dt" sz="half" idx="10"/>
          </p:nvPr>
        </p:nvSpPr>
        <p:spPr/>
        <p:txBody>
          <a:bodyPr/>
          <a:lstStyle/>
          <a:p>
            <a:fld id="{A23720DD-5B6D-40BF-8493-A6B52D484E6B}" type="datetimeFigureOut">
              <a:rPr lang="tr-TR" smtClean="0"/>
              <a:t>13.03.2023</a:t>
            </a:fld>
            <a:endParaRPr lang="tr-TR"/>
          </a:p>
        </p:txBody>
      </p:sp>
      <p:sp>
        <p:nvSpPr>
          <p:cNvPr id="3" name="2 Altbilgi Yer Tutucusu"/>
          <p:cNvSpPr>
            <a:spLocks noGrp="1"/>
          </p:cNvSpPr>
          <p:nvPr>
            <p:ph type="ftr" sz="quarter" idx="11"/>
          </p:nvPr>
        </p:nvSpPr>
        <p:spPr/>
        <p:txBody>
          <a:bodyPr/>
          <a:lstStyle/>
          <a:p>
            <a:endParaRPr lang="tr-TR"/>
          </a:p>
        </p:txBody>
      </p:sp>
      <p:sp>
        <p:nvSpPr>
          <p:cNvPr id="4" name="3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1 Başlık"/>
          <p:cNvSpPr>
            <a:spLocks noGrp="1"/>
          </p:cNvSpPr>
          <p:nvPr>
            <p:ph type="title" hasCustomPrompt="1"/>
          </p:nvPr>
        </p:nvSpPr>
        <p:spPr>
          <a:xfrm>
            <a:off x="594044" y="273050"/>
            <a:ext cx="3908718" cy="1162050"/>
          </a:xfrm>
        </p:spPr>
        <p:txBody>
          <a:bodyPr anchor="b"/>
          <a:lstStyle>
            <a:lvl1pPr algn="l">
              <a:defRPr sz="2000" b="1"/>
            </a:lvl1pPr>
          </a:lstStyle>
          <a:p>
            <a:r>
              <a:rPr lang="tr-TR"/>
              <a:t>Asıl başlık stili için tıklatın</a:t>
            </a:r>
          </a:p>
        </p:txBody>
      </p:sp>
      <p:sp>
        <p:nvSpPr>
          <p:cNvPr id="3" name="2 İçerik Yer Tutucusu"/>
          <p:cNvSpPr>
            <a:spLocks noGrp="1"/>
          </p:cNvSpPr>
          <p:nvPr>
            <p:ph idx="1" hasCustomPrompt="1"/>
          </p:nvPr>
        </p:nvSpPr>
        <p:spPr>
          <a:xfrm>
            <a:off x="4645084" y="273053"/>
            <a:ext cx="664172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Metin Yer Tutucusu"/>
          <p:cNvSpPr>
            <a:spLocks noGrp="1"/>
          </p:cNvSpPr>
          <p:nvPr>
            <p:ph type="body" sz="half" idx="2" hasCustomPrompt="1"/>
          </p:nvPr>
        </p:nvSpPr>
        <p:spPr>
          <a:xfrm>
            <a:off x="594044" y="1435103"/>
            <a:ext cx="3908718"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tıklatın</a:t>
            </a:r>
          </a:p>
        </p:txBody>
      </p:sp>
      <p:sp>
        <p:nvSpPr>
          <p:cNvPr id="5" name="4 Veri Yer Tutucusu"/>
          <p:cNvSpPr>
            <a:spLocks noGrp="1"/>
          </p:cNvSpPr>
          <p:nvPr>
            <p:ph type="dt" sz="half" idx="10"/>
          </p:nvPr>
        </p:nvSpPr>
        <p:spPr/>
        <p:txBody>
          <a:bodyPr/>
          <a:lstStyle/>
          <a:p>
            <a:fld id="{A23720DD-5B6D-40BF-8493-A6B52D484E6B}" type="datetimeFigureOut">
              <a:rPr lang="tr-TR" smtClean="0"/>
              <a:t>13.03.2023</a:t>
            </a:fld>
            <a:endParaRPr lang="tr-TR"/>
          </a:p>
        </p:txBody>
      </p:sp>
      <p:sp>
        <p:nvSpPr>
          <p:cNvPr id="6" name="5 Altbilgi Yer Tutucusu"/>
          <p:cNvSpPr>
            <a:spLocks noGrp="1"/>
          </p:cNvSpPr>
          <p:nvPr>
            <p:ph type="ftr" sz="quarter" idx="11"/>
          </p:nvPr>
        </p:nvSpPr>
        <p:spPr/>
        <p:txBody>
          <a:bodyPr/>
          <a:lstStyle/>
          <a:p>
            <a:endParaRPr lang="tr-TR"/>
          </a:p>
        </p:txBody>
      </p:sp>
      <p:sp>
        <p:nvSpPr>
          <p:cNvPr id="7" name="6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1 Başlık"/>
          <p:cNvSpPr>
            <a:spLocks noGrp="1"/>
          </p:cNvSpPr>
          <p:nvPr>
            <p:ph type="title" hasCustomPrompt="1"/>
          </p:nvPr>
        </p:nvSpPr>
        <p:spPr>
          <a:xfrm>
            <a:off x="2328731" y="4800600"/>
            <a:ext cx="7128510" cy="566738"/>
          </a:xfrm>
        </p:spPr>
        <p:txBody>
          <a:bodyPr anchor="b"/>
          <a:lstStyle>
            <a:lvl1pPr algn="l">
              <a:defRPr sz="2000" b="1"/>
            </a:lvl1pPr>
          </a:lstStyle>
          <a:p>
            <a:r>
              <a:rPr lang="tr-TR"/>
              <a:t>Asıl başlık stili için tıklatın</a:t>
            </a:r>
          </a:p>
        </p:txBody>
      </p:sp>
      <p:sp>
        <p:nvSpPr>
          <p:cNvPr id="3" name="2 Resim Yer Tutucusu"/>
          <p:cNvSpPr>
            <a:spLocks noGrp="1"/>
          </p:cNvSpPr>
          <p:nvPr>
            <p:ph type="pic" idx="1"/>
          </p:nvPr>
        </p:nvSpPr>
        <p:spPr>
          <a:xfrm>
            <a:off x="2328731" y="612775"/>
            <a:ext cx="712851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3 Metin Yer Tutucusu"/>
          <p:cNvSpPr>
            <a:spLocks noGrp="1"/>
          </p:cNvSpPr>
          <p:nvPr>
            <p:ph type="body" sz="half" idx="2" hasCustomPrompt="1"/>
          </p:nvPr>
        </p:nvSpPr>
        <p:spPr>
          <a:xfrm>
            <a:off x="2328731" y="5367338"/>
            <a:ext cx="712851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tıklatın</a:t>
            </a:r>
          </a:p>
        </p:txBody>
      </p:sp>
      <p:sp>
        <p:nvSpPr>
          <p:cNvPr id="5" name="4 Veri Yer Tutucusu"/>
          <p:cNvSpPr>
            <a:spLocks noGrp="1"/>
          </p:cNvSpPr>
          <p:nvPr>
            <p:ph type="dt" sz="half" idx="10"/>
          </p:nvPr>
        </p:nvSpPr>
        <p:spPr/>
        <p:txBody>
          <a:bodyPr/>
          <a:lstStyle/>
          <a:p>
            <a:fld id="{A23720DD-5B6D-40BF-8493-A6B52D484E6B}" type="datetimeFigureOut">
              <a:rPr lang="tr-TR" smtClean="0"/>
              <a:t>13.03.2023</a:t>
            </a:fld>
            <a:endParaRPr lang="tr-TR"/>
          </a:p>
        </p:txBody>
      </p:sp>
      <p:sp>
        <p:nvSpPr>
          <p:cNvPr id="6" name="5 Altbilgi Yer Tutucusu"/>
          <p:cNvSpPr>
            <a:spLocks noGrp="1"/>
          </p:cNvSpPr>
          <p:nvPr>
            <p:ph type="ftr" sz="quarter" idx="11"/>
          </p:nvPr>
        </p:nvSpPr>
        <p:spPr/>
        <p:txBody>
          <a:bodyPr/>
          <a:lstStyle/>
          <a:p>
            <a:endParaRPr lang="tr-TR"/>
          </a:p>
        </p:txBody>
      </p:sp>
      <p:sp>
        <p:nvSpPr>
          <p:cNvPr id="7" name="6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98000"/>
            <a:lum/>
          </a:blip>
          <a:srcRect/>
          <a:stretch>
            <a:fillRect/>
          </a:stretch>
        </a:blipFill>
        <a:effectLst/>
      </p:bgPr>
    </p:bg>
    <p:spTree>
      <p:nvGrpSpPr>
        <p:cNvPr id="1" name=""/>
        <p:cNvGrpSpPr/>
        <p:nvPr/>
      </p:nvGrpSpPr>
      <p:grpSpPr>
        <a:xfrm>
          <a:off x="0" y="0"/>
          <a:ext cx="0" cy="0"/>
          <a:chOff x="0" y="0"/>
          <a:chExt cx="0" cy="0"/>
        </a:xfrm>
      </p:grpSpPr>
      <p:sp>
        <p:nvSpPr>
          <p:cNvPr id="2" name="1 Başlık Yer Tutucusu"/>
          <p:cNvSpPr>
            <a:spLocks noGrp="1"/>
          </p:cNvSpPr>
          <p:nvPr>
            <p:ph type="title"/>
          </p:nvPr>
        </p:nvSpPr>
        <p:spPr>
          <a:xfrm>
            <a:off x="594043" y="274638"/>
            <a:ext cx="10692765" cy="1143000"/>
          </a:xfrm>
          <a:prstGeom prst="rect">
            <a:avLst/>
          </a:prstGeom>
        </p:spPr>
        <p:txBody>
          <a:bodyPr vert="horz" lIns="91440" tIns="45720" rIns="91440" bIns="45720" rtlCol="0" anchor="ctr">
            <a:normAutofit/>
          </a:bodyPr>
          <a:lstStyle/>
          <a:p>
            <a:r>
              <a:rPr lang="tr-TR"/>
              <a:t>Asıl başlık stili için tıklatın</a:t>
            </a:r>
          </a:p>
        </p:txBody>
      </p:sp>
      <p:sp>
        <p:nvSpPr>
          <p:cNvPr id="3" name="2 Metin Yer Tutucusu"/>
          <p:cNvSpPr>
            <a:spLocks noGrp="1"/>
          </p:cNvSpPr>
          <p:nvPr>
            <p:ph type="body" idx="1"/>
          </p:nvPr>
        </p:nvSpPr>
        <p:spPr>
          <a:xfrm>
            <a:off x="594043" y="1600203"/>
            <a:ext cx="10692765" cy="4525963"/>
          </a:xfrm>
          <a:prstGeom prst="rect">
            <a:avLst/>
          </a:prstGeom>
        </p:spPr>
        <p:txBody>
          <a:bodyPr vert="horz" lIns="91440" tIns="45720" rIns="91440" bIns="45720" rtlCol="0">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Veri Yer Tutucusu"/>
          <p:cNvSpPr>
            <a:spLocks noGrp="1"/>
          </p:cNvSpPr>
          <p:nvPr>
            <p:ph type="dt" sz="half" idx="2"/>
          </p:nvPr>
        </p:nvSpPr>
        <p:spPr>
          <a:xfrm>
            <a:off x="594043" y="6356353"/>
            <a:ext cx="277219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3720DD-5B6D-40BF-8493-A6B52D484E6B}" type="datetimeFigureOut">
              <a:rPr lang="tr-TR" smtClean="0"/>
              <a:t>13.03.2023</a:t>
            </a:fld>
            <a:endParaRPr lang="tr-TR"/>
          </a:p>
        </p:txBody>
      </p:sp>
      <p:sp>
        <p:nvSpPr>
          <p:cNvPr id="5" name="4 Altbilgi Yer Tutucusu"/>
          <p:cNvSpPr>
            <a:spLocks noGrp="1"/>
          </p:cNvSpPr>
          <p:nvPr>
            <p:ph type="ftr" sz="quarter" idx="3"/>
          </p:nvPr>
        </p:nvSpPr>
        <p:spPr>
          <a:xfrm>
            <a:off x="4059292" y="6356353"/>
            <a:ext cx="376226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5 Slayt Numarası Yer Tutucusu"/>
          <p:cNvSpPr>
            <a:spLocks noGrp="1"/>
          </p:cNvSpPr>
          <p:nvPr>
            <p:ph type="sldNum" sz="quarter" idx="4"/>
          </p:nvPr>
        </p:nvSpPr>
        <p:spPr>
          <a:xfrm>
            <a:off x="8514609" y="6356353"/>
            <a:ext cx="277219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02176B-0E47-46AC-8F43-DAB4B8A37D06}" type="slidenum">
              <a:rPr lang="tr-TR" smtClean="0"/>
              <a:t>‹#›</a:t>
            </a:fld>
            <a:endParaRPr lang="tr-T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ltLang="en-US" dirty="0"/>
          </a:p>
        </p:txBody>
      </p:sp>
      <p:pic>
        <p:nvPicPr>
          <p:cNvPr id="10" name="Content Placeholder 9" descr="WhatsApp Image 2022-07-02 at 01.24.00 (2)"/>
          <p:cNvPicPr>
            <a:picLocks noGrp="1" noChangeAspect="1"/>
          </p:cNvPicPr>
          <p:nvPr>
            <p:ph idx="1"/>
          </p:nvPr>
        </p:nvPicPr>
        <p:blipFill>
          <a:blip r:embed="rId2"/>
          <a:stretch>
            <a:fillRect/>
          </a:stretch>
        </p:blipFill>
        <p:spPr>
          <a:xfrm>
            <a:off x="0" y="0"/>
            <a:ext cx="11880231" cy="6858000"/>
          </a:xfrm>
          <a:prstGeom prst="rect">
            <a:avLst/>
          </a:prstGeom>
        </p:spPr>
      </p:pic>
      <p:sp>
        <p:nvSpPr>
          <p:cNvPr id="11" name="Text Box 10"/>
          <p:cNvSpPr txBox="1"/>
          <p:nvPr/>
        </p:nvSpPr>
        <p:spPr>
          <a:xfrm>
            <a:off x="2845216" y="2923445"/>
            <a:ext cx="3985035" cy="2012859"/>
          </a:xfrm>
          <a:prstGeom prst="rect">
            <a:avLst/>
          </a:prstGeom>
          <a:noFill/>
        </p:spPr>
        <p:txBody>
          <a:bodyPr wrap="square" rtlCol="0">
            <a:spAutoFit/>
          </a:bodyPr>
          <a:lstStyle/>
          <a:p>
            <a:r>
              <a:rPr lang="tr-TR" sz="3120" b="1" dirty="0">
                <a:solidFill>
                  <a:schemeClr val="bg1"/>
                </a:solidFill>
                <a:latin typeface="Ink Free" panose="03080402000500000000" charset="0"/>
              </a:rPr>
              <a:t>Wise </a:t>
            </a:r>
            <a:r>
              <a:rPr lang="tr-TR" sz="3120" b="1" dirty="0" err="1">
                <a:solidFill>
                  <a:schemeClr val="bg1"/>
                </a:solidFill>
                <a:latin typeface="Ink Free" panose="03080402000500000000" charset="0"/>
              </a:rPr>
              <a:t>QA</a:t>
            </a:r>
            <a:r>
              <a:rPr lang="tr-TR" sz="3120" b="1">
                <a:solidFill>
                  <a:schemeClr val="bg1"/>
                </a:solidFill>
                <a:latin typeface="Ink Free" panose="03080402000500000000" charset="0"/>
              </a:rPr>
              <a:t> Team x</a:t>
            </a:r>
            <a:endParaRPr lang="tr-TR" sz="3120" b="1" i="0">
              <a:solidFill>
                <a:schemeClr val="bg1"/>
              </a:solidFill>
              <a:effectLst/>
              <a:latin typeface="Ink Free" panose="03080402000500000000" charset="0"/>
            </a:endParaRPr>
          </a:p>
          <a:p>
            <a:r>
              <a:rPr lang="tr-TR" altLang="en-GB" sz="3120" b="1" err="1">
                <a:solidFill>
                  <a:schemeClr val="bg1"/>
                </a:solidFill>
                <a:latin typeface="Ink Free" panose="03080402000500000000" charset="0"/>
                <a:cs typeface="Ink Free" panose="03080402000500000000" charset="0"/>
              </a:rPr>
              <a:t>Mentor</a:t>
            </a:r>
            <a:r>
              <a:rPr lang="tr-TR" altLang="en-GB" sz="3120" b="1">
                <a:solidFill>
                  <a:schemeClr val="bg1"/>
                </a:solidFill>
                <a:latin typeface="Ink Free" panose="03080402000500000000" charset="0"/>
                <a:cs typeface="Ink Free" panose="03080402000500000000" charset="0"/>
              </a:rPr>
              <a:t> Toplantısı</a:t>
            </a:r>
          </a:p>
          <a:p>
            <a:r>
              <a:rPr lang="tr-TR" altLang="en-GB" sz="3120" b="1">
                <a:solidFill>
                  <a:schemeClr val="bg1"/>
                </a:solidFill>
                <a:latin typeface="Ink Free" panose="03080402000500000000" charset="0"/>
                <a:cs typeface="Ink Free" panose="03080402000500000000" charset="0"/>
              </a:rPr>
              <a:t>00/03/2023</a:t>
            </a:r>
          </a:p>
          <a:p>
            <a:r>
              <a:rPr lang="tr-TR" altLang="en-GB" sz="3120" b="1">
                <a:solidFill>
                  <a:schemeClr val="bg1"/>
                </a:solidFill>
                <a:latin typeface="Ink Free" panose="03080402000500000000" charset="0"/>
                <a:sym typeface="+mn-ea"/>
              </a:rPr>
              <a:t>Zaman yönetimi</a:t>
            </a:r>
            <a:endParaRPr lang="tr-TR" altLang="en-GB" sz="3120" b="1">
              <a:solidFill>
                <a:schemeClr val="bg1"/>
              </a:solidFill>
              <a:latin typeface="Ink Free" panose="03080402000500000000"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5" y="80863"/>
            <a:ext cx="11521280" cy="2412033"/>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algn="l"/>
            <a:r>
              <a:rPr lang="tr-TR" sz="2800" b="1">
                <a:solidFill>
                  <a:srgbClr val="7030A0"/>
                </a:solidFill>
                <a:latin typeface="Calibri"/>
                <a:cs typeface="Calibri"/>
              </a:rPr>
              <a:t>4. Zaman Nasıl Verimli Kullanılır?</a:t>
            </a:r>
          </a:p>
          <a:p>
            <a:pPr algn="just" defTabSz="361950"/>
            <a:r>
              <a:rPr lang="tr-TR" sz="2000">
                <a:solidFill>
                  <a:srgbClr val="7030A0"/>
                </a:solidFill>
                <a:latin typeface="Calibri"/>
                <a:cs typeface="Calibri"/>
              </a:rPr>
              <a:t>	Zamanı verimli kullanmak için öncelikle her iş için zaman bulmanın mümkün olmayabileceğini kavramak gerekir. Zaman yönetiminde can alıcı nokta acil ve önemli ayrımını yapabilmektir. Bir işin önemli olduğuna karar vermek için şu soruya yanıt bulmak gerekir: İşin sonunda amaca ulaşılacak mı? Bu noktada şu zaman yönetimi tablosu faydalı olacaktır. Zamanı verimli kullanıp doğru yönetmek için söz konusu tekniklerin yanı sıra şunları yapmak da fayda sağlar:</a:t>
            </a:r>
          </a:p>
          <a:p>
            <a:pPr marL="342900" indent="-342900" algn="l">
              <a:buFont typeface="Arial" panose="020B0604020202020204" pitchFamily="34" charset="0"/>
              <a:buChar char="•"/>
            </a:pPr>
            <a:r>
              <a:rPr lang="tr-TR" sz="2000">
                <a:solidFill>
                  <a:srgbClr val="7030A0"/>
                </a:solidFill>
                <a:latin typeface="Calibri"/>
                <a:cs typeface="Calibri"/>
              </a:rPr>
              <a:t>Etkili not tutmak</a:t>
            </a:r>
          </a:p>
          <a:p>
            <a:pPr marL="342900" indent="-342900" algn="l">
              <a:buFont typeface="Arial" panose="020B0604020202020204" pitchFamily="34" charset="0"/>
              <a:buChar char="•"/>
            </a:pPr>
            <a:r>
              <a:rPr lang="tr-TR" sz="2000">
                <a:solidFill>
                  <a:srgbClr val="7030A0"/>
                </a:solidFill>
                <a:latin typeface="Calibri"/>
                <a:cs typeface="Calibri"/>
              </a:rPr>
              <a:t>Hayır diyebilmek</a:t>
            </a:r>
          </a:p>
          <a:p>
            <a:pPr marL="342900" indent="-342900" algn="l">
              <a:buFont typeface="Arial" panose="020B0604020202020204" pitchFamily="34" charset="0"/>
              <a:buChar char="•"/>
            </a:pPr>
            <a:r>
              <a:rPr lang="tr-TR" sz="2000">
                <a:solidFill>
                  <a:srgbClr val="7030A0"/>
                </a:solidFill>
                <a:latin typeface="Calibri"/>
                <a:cs typeface="Calibri"/>
              </a:rPr>
              <a:t>Hızlı okuma ve anlama teknikleri kullanmak</a:t>
            </a:r>
          </a:p>
          <a:p>
            <a:pPr marL="342900" indent="-342900" algn="l">
              <a:buFont typeface="Arial" panose="020B0604020202020204" pitchFamily="34" charset="0"/>
              <a:buChar char="•"/>
            </a:pPr>
            <a:r>
              <a:rPr lang="tr-TR" sz="2000">
                <a:solidFill>
                  <a:srgbClr val="7030A0"/>
                </a:solidFill>
                <a:latin typeface="Calibri"/>
                <a:cs typeface="Calibri"/>
              </a:rPr>
              <a:t>Stresi kontrol altında tutmak</a:t>
            </a:r>
          </a:p>
          <a:p>
            <a:pPr marL="342900" indent="-342900" algn="l">
              <a:buFont typeface="Arial" panose="020B0604020202020204" pitchFamily="34" charset="0"/>
              <a:buChar char="•"/>
            </a:pPr>
            <a:r>
              <a:rPr lang="tr-TR" sz="2000">
                <a:solidFill>
                  <a:srgbClr val="7030A0"/>
                </a:solidFill>
                <a:latin typeface="Calibri"/>
                <a:cs typeface="Calibri"/>
              </a:rPr>
              <a:t>Hem acil olmayan işler hem de acil işler için </a:t>
            </a:r>
          </a:p>
          <a:p>
            <a:pPr algn="l"/>
            <a:r>
              <a:rPr lang="tr-TR" sz="2000">
                <a:solidFill>
                  <a:srgbClr val="7030A0"/>
                </a:solidFill>
                <a:latin typeface="Calibri"/>
                <a:cs typeface="Calibri"/>
              </a:rPr>
              <a:t>son tarihi not alarak bu tarihe göre hareket etmek</a:t>
            </a:r>
          </a:p>
          <a:p>
            <a:pPr marL="342900" indent="-342900" algn="l">
              <a:buFont typeface="Arial" panose="020B0604020202020204" pitchFamily="34" charset="0"/>
              <a:buChar char="•"/>
            </a:pPr>
            <a:r>
              <a:rPr lang="tr-TR" sz="2000">
                <a:solidFill>
                  <a:srgbClr val="7030A0"/>
                </a:solidFill>
                <a:latin typeface="Calibri"/>
                <a:cs typeface="Calibri"/>
              </a:rPr>
              <a:t>Mola zamanını planlama ve çok uzun bir moda </a:t>
            </a:r>
          </a:p>
          <a:p>
            <a:pPr algn="l"/>
            <a:r>
              <a:rPr lang="tr-TR" sz="2000">
                <a:solidFill>
                  <a:srgbClr val="7030A0"/>
                </a:solidFill>
                <a:latin typeface="Calibri"/>
                <a:cs typeface="Calibri"/>
              </a:rPr>
              <a:t>yerine planlı mola verme</a:t>
            </a:r>
          </a:p>
          <a:p>
            <a:pPr marL="342900" indent="-342900" algn="l">
              <a:buFont typeface="Arial" panose="020B0604020202020204" pitchFamily="34" charset="0"/>
              <a:buChar char="•"/>
            </a:pPr>
            <a:r>
              <a:rPr lang="tr-TR" sz="2000">
                <a:solidFill>
                  <a:srgbClr val="7030A0"/>
                </a:solidFill>
                <a:latin typeface="Calibri"/>
                <a:cs typeface="Calibri"/>
              </a:rPr>
              <a:t>Aşırı bilgi almama</a:t>
            </a:r>
          </a:p>
          <a:p>
            <a:pPr marL="342900" indent="-342900" algn="l">
              <a:buFont typeface="Arial" panose="020B0604020202020204" pitchFamily="34" charset="0"/>
              <a:buChar char="•"/>
            </a:pPr>
            <a:r>
              <a:rPr lang="tr-TR" sz="2000">
                <a:solidFill>
                  <a:srgbClr val="7030A0"/>
                </a:solidFill>
                <a:latin typeface="Calibri"/>
                <a:cs typeface="Calibri"/>
              </a:rPr>
              <a:t>Güne erken başlama</a:t>
            </a:r>
          </a:p>
          <a:p>
            <a:pPr marL="342900" indent="-342900" algn="l">
              <a:buFont typeface="Arial" panose="020B0604020202020204" pitchFamily="34" charset="0"/>
              <a:buChar char="•"/>
            </a:pPr>
            <a:r>
              <a:rPr lang="tr-TR" sz="2000">
                <a:solidFill>
                  <a:srgbClr val="7030A0"/>
                </a:solidFill>
                <a:latin typeface="Calibri"/>
                <a:cs typeface="Calibri"/>
              </a:rPr>
              <a:t>Daha çok iş üstlenmekten kaçınma</a:t>
            </a:r>
          </a:p>
          <a:p>
            <a:pPr algn="l"/>
            <a:br>
              <a:rPr lang="tr-TR" sz="2400" b="1" i="0" u="none" strike="noStrike" cap="none">
                <a:solidFill>
                  <a:srgbClr val="7030A0"/>
                </a:solidFill>
                <a:latin typeface="Calibri"/>
                <a:ea typeface="Calibri"/>
                <a:cs typeface="Calibri"/>
                <a:sym typeface="Calibri"/>
              </a:rPr>
            </a:br>
            <a:endParaRPr sz="2400" b="1" i="0" u="none" strike="noStrike" cap="none">
              <a:solidFill>
                <a:srgbClr val="7030A0"/>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sp>
        <p:nvSpPr>
          <p:cNvPr id="8" name="Google Shape;98;p1">
            <a:extLst>
              <a:ext uri="{FF2B5EF4-FFF2-40B4-BE49-F238E27FC236}">
                <a16:creationId xmlns:a16="http://schemas.microsoft.com/office/drawing/2014/main" id="{1A80966D-230C-4158-AD01-86B3EE0BCDFA}"/>
              </a:ext>
            </a:extLst>
          </p:cNvPr>
          <p:cNvSpPr txBox="1"/>
          <p:nvPr/>
        </p:nvSpPr>
        <p:spPr>
          <a:xfrm>
            <a:off x="179785" y="3068960"/>
            <a:ext cx="11521280" cy="2628292"/>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pic>
        <p:nvPicPr>
          <p:cNvPr id="6" name="Resim 5">
            <a:extLst>
              <a:ext uri="{FF2B5EF4-FFF2-40B4-BE49-F238E27FC236}">
                <a16:creationId xmlns:a16="http://schemas.microsoft.com/office/drawing/2014/main" id="{726C2042-3497-48CB-A78D-D183B3ACE3D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80385" y="2564904"/>
            <a:ext cx="6223158" cy="3917055"/>
          </a:xfrm>
          <a:prstGeom prst="rect">
            <a:avLst/>
          </a:prstGeom>
        </p:spPr>
      </p:pic>
    </p:spTree>
    <p:extLst>
      <p:ext uri="{BB962C8B-B14F-4D97-AF65-F5344CB8AC3E}">
        <p14:creationId xmlns:p14="http://schemas.microsoft.com/office/powerpoint/2010/main" val="2275278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5" y="80863"/>
            <a:ext cx="6228059" cy="2412033"/>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algn="l"/>
            <a:r>
              <a:rPr lang="tr-TR" sz="2800" b="1">
                <a:solidFill>
                  <a:srgbClr val="7030A0"/>
                </a:solidFill>
                <a:latin typeface="Calibri"/>
                <a:cs typeface="Calibri"/>
              </a:rPr>
              <a:t>5.Sonuç:</a:t>
            </a:r>
          </a:p>
          <a:p>
            <a:pPr algn="l"/>
            <a:r>
              <a:rPr lang="tr-TR" sz="2400">
                <a:solidFill>
                  <a:srgbClr val="7030A0"/>
                </a:solidFill>
                <a:latin typeface="Calibri"/>
                <a:cs typeface="Calibri"/>
              </a:rPr>
              <a:t>Zaman yönetimi “yapamam” değil “yaparım” diyebilmeyi sağlar ve daha çok çalışmanın daha verimli çalışmanın önemine işaret eder. Meslek hayatında başarı ve günlük hayatta daha motive olma gibi faydalarının yanı sıra kişinin çevresi için de fayda sağlar. İş ve özel yaşam arasında dengenin koşulu zaman yönetimi yapabilmektir.</a:t>
            </a:r>
          </a:p>
          <a:p>
            <a:pPr algn="l"/>
            <a:r>
              <a:rPr lang="tr-TR" sz="2400">
                <a:solidFill>
                  <a:srgbClr val="7030A0"/>
                </a:solidFill>
                <a:latin typeface="Calibri"/>
                <a:cs typeface="Calibri"/>
              </a:rPr>
              <a:t>Günlük koşturmacada her ortamda özellikle de iş yerinde zaman yönetimi sayısız fayda sağlar. Bu nedenle herkes için çok kritik olan </a:t>
            </a:r>
            <a:r>
              <a:rPr lang="tr-TR" sz="2400" b="1">
                <a:solidFill>
                  <a:srgbClr val="7030A0"/>
                </a:solidFill>
                <a:latin typeface="Calibri"/>
                <a:cs typeface="Calibri"/>
              </a:rPr>
              <a:t>zaman yönetimi nasıl yapılır </a:t>
            </a:r>
            <a:r>
              <a:rPr lang="tr-TR" sz="2400">
                <a:solidFill>
                  <a:srgbClr val="7030A0"/>
                </a:solidFill>
                <a:latin typeface="Calibri"/>
                <a:cs typeface="Calibri"/>
              </a:rPr>
              <a:t>sorusunu yanıtladık ve </a:t>
            </a:r>
            <a:r>
              <a:rPr lang="tr-TR" sz="2400" b="1">
                <a:solidFill>
                  <a:srgbClr val="7030A0"/>
                </a:solidFill>
                <a:latin typeface="Calibri"/>
                <a:cs typeface="Calibri"/>
              </a:rPr>
              <a:t>etkili zaman yönetimi teknikleri </a:t>
            </a:r>
            <a:r>
              <a:rPr lang="tr-TR" sz="2400">
                <a:solidFill>
                  <a:srgbClr val="7030A0"/>
                </a:solidFill>
                <a:latin typeface="Calibri"/>
                <a:cs typeface="Calibri"/>
              </a:rPr>
              <a:t>hakkındadaki bilgileri paylaştık.</a:t>
            </a:r>
          </a:p>
          <a:p>
            <a:pPr algn="l"/>
            <a:endParaRPr lang="tr-TR" sz="2800" b="1">
              <a:solidFill>
                <a:srgbClr val="7030A0"/>
              </a:solidFill>
              <a:latin typeface="Calibri"/>
              <a:cs typeface="Calibri"/>
            </a:endParaRPr>
          </a:p>
          <a:p>
            <a:pPr algn="l"/>
            <a:endParaRPr lang="tr-TR" sz="2800" b="1">
              <a:solidFill>
                <a:srgbClr val="7030A0"/>
              </a:solidFill>
              <a:latin typeface="Calibri"/>
              <a:cs typeface="Calibri"/>
            </a:endParaRPr>
          </a:p>
          <a:p>
            <a:pPr algn="just" defTabSz="361950"/>
            <a:r>
              <a:rPr lang="tr-TR" sz="2000">
                <a:solidFill>
                  <a:srgbClr val="7030A0"/>
                </a:solidFill>
                <a:latin typeface="Calibri"/>
                <a:cs typeface="Calibri"/>
              </a:rPr>
              <a:t>	</a:t>
            </a: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pic>
        <p:nvPicPr>
          <p:cNvPr id="4" name="Resim 3">
            <a:extLst>
              <a:ext uri="{FF2B5EF4-FFF2-40B4-BE49-F238E27FC236}">
                <a16:creationId xmlns:a16="http://schemas.microsoft.com/office/drawing/2014/main" id="{A43FE20C-4BA5-48DC-B8C8-4B3A5CCB7E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7844" y="1200384"/>
            <a:ext cx="5149205" cy="4762500"/>
          </a:xfrm>
          <a:prstGeom prst="rect">
            <a:avLst/>
          </a:prstGeom>
        </p:spPr>
      </p:pic>
    </p:spTree>
    <p:extLst>
      <p:ext uri="{BB962C8B-B14F-4D97-AF65-F5344CB8AC3E}">
        <p14:creationId xmlns:p14="http://schemas.microsoft.com/office/powerpoint/2010/main" val="2238376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ltLang="en-US"/>
          </a:p>
        </p:txBody>
      </p:sp>
      <p:pic>
        <p:nvPicPr>
          <p:cNvPr id="4" name="Content Placeholder 3"/>
          <p:cNvPicPr>
            <a:picLocks noGrp="1" noChangeAspect="1"/>
          </p:cNvPicPr>
          <p:nvPr>
            <p:ph idx="1"/>
          </p:nvPr>
        </p:nvPicPr>
        <p:blipFill>
          <a:blip r:embed="rId2"/>
          <a:stretch>
            <a:fillRect/>
          </a:stretch>
        </p:blipFill>
        <p:spPr>
          <a:xfrm>
            <a:off x="0" y="1"/>
            <a:ext cx="11881469" cy="6858000"/>
          </a:xfrm>
          <a:prstGeom prst="rect">
            <a:avLst/>
          </a:prstGeom>
        </p:spPr>
      </p:pic>
      <p:sp>
        <p:nvSpPr>
          <p:cNvPr id="5" name="Text Box 4"/>
          <p:cNvSpPr txBox="1"/>
          <p:nvPr/>
        </p:nvSpPr>
        <p:spPr>
          <a:xfrm>
            <a:off x="1691953" y="2276872"/>
            <a:ext cx="5790058" cy="1965923"/>
          </a:xfrm>
          <a:prstGeom prst="rect">
            <a:avLst/>
          </a:prstGeom>
          <a:noFill/>
        </p:spPr>
        <p:txBody>
          <a:bodyPr wrap="square" rtlCol="0">
            <a:spAutoFit/>
          </a:bodyPr>
          <a:lstStyle/>
          <a:p>
            <a:pPr algn="ctr">
              <a:buFont typeface="Arial" panose="020B0604020202020204" pitchFamily="34" charset="0"/>
              <a:buNone/>
            </a:pPr>
            <a:r>
              <a:rPr lang="tr-TR" altLang="en-GB" sz="2435">
                <a:solidFill>
                  <a:schemeClr val="bg1"/>
                </a:solidFill>
                <a:sym typeface="+mn-ea"/>
              </a:rPr>
              <a:t> Bir sonraki hafta toplantı içeriği</a:t>
            </a:r>
          </a:p>
          <a:p>
            <a:pPr marL="342900" indent="-342900">
              <a:buFont typeface="Arial" panose="020B0604020202020204" pitchFamily="34" charset="0"/>
              <a:buChar char="•"/>
            </a:pPr>
            <a:endParaRPr lang="tr-TR" altLang="en-GB" sz="2435">
              <a:solidFill>
                <a:schemeClr val="bg1"/>
              </a:solidFill>
              <a:sym typeface="+mn-ea"/>
            </a:endParaRPr>
          </a:p>
          <a:p>
            <a:pPr marL="342900" indent="-342900">
              <a:buFont typeface="Arial" panose="020B0604020202020204" pitchFamily="34" charset="0"/>
              <a:buChar char="•"/>
            </a:pPr>
            <a:r>
              <a:rPr lang="tr-TR" sz="2435">
                <a:solidFill>
                  <a:schemeClr val="bg1"/>
                </a:solidFill>
              </a:rPr>
              <a:t>Haftalık Değerlendirme</a:t>
            </a:r>
          </a:p>
          <a:p>
            <a:pPr marL="342900" indent="-342900">
              <a:buFont typeface="Arial" panose="020B0604020202020204" pitchFamily="34" charset="0"/>
              <a:buChar char="•"/>
            </a:pPr>
            <a:r>
              <a:rPr lang="tr-TR" sz="2435">
                <a:solidFill>
                  <a:schemeClr val="bg1"/>
                </a:solidFill>
              </a:rPr>
              <a:t>Yazılım Test Uzmanı Ne İş Yapar? Görev ve Sorumlulukları Nelerdir?</a:t>
            </a:r>
            <a:endParaRPr lang="tr-TR" altLang="en-GB" sz="2435">
              <a:solidFill>
                <a:schemeClr val="bg1"/>
              </a:solidFill>
              <a:sym typeface="+mn-ea"/>
            </a:endParaRPr>
          </a:p>
        </p:txBody>
      </p:sp>
    </p:spTree>
    <p:extLst>
      <p:ext uri="{BB962C8B-B14F-4D97-AF65-F5344CB8AC3E}">
        <p14:creationId xmlns:p14="http://schemas.microsoft.com/office/powerpoint/2010/main" val="1984713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ltLang="en-US"/>
          </a:p>
        </p:txBody>
      </p:sp>
      <p:pic>
        <p:nvPicPr>
          <p:cNvPr id="4" name="Content Placeholder 3"/>
          <p:cNvPicPr>
            <a:picLocks noGrp="1" noChangeAspect="1"/>
          </p:cNvPicPr>
          <p:nvPr>
            <p:ph idx="1"/>
          </p:nvPr>
        </p:nvPicPr>
        <p:blipFill>
          <a:blip r:embed="rId2"/>
          <a:stretch>
            <a:fillRect/>
          </a:stretch>
        </p:blipFill>
        <p:spPr>
          <a:xfrm>
            <a:off x="0" y="0"/>
            <a:ext cx="11880850" cy="6858000"/>
          </a:xfrm>
          <a:prstGeom prst="rect">
            <a:avLst/>
          </a:prstGeom>
        </p:spPr>
      </p:pic>
      <p:sp>
        <p:nvSpPr>
          <p:cNvPr id="5" name="Text Box 4"/>
          <p:cNvSpPr txBox="1"/>
          <p:nvPr/>
        </p:nvSpPr>
        <p:spPr>
          <a:xfrm>
            <a:off x="323801" y="280729"/>
            <a:ext cx="10326439" cy="1569660"/>
          </a:xfrm>
          <a:prstGeom prst="rect">
            <a:avLst/>
          </a:prstGeom>
          <a:noFill/>
        </p:spPr>
        <p:txBody>
          <a:bodyPr wrap="square" rtlCol="0">
            <a:spAutoFit/>
          </a:bodyPr>
          <a:lstStyle/>
          <a:p>
            <a:r>
              <a:rPr lang="tr-TR" altLang="en-GB" sz="4800">
                <a:solidFill>
                  <a:schemeClr val="bg1"/>
                </a:solidFill>
                <a:latin typeface="Candara" panose="020E0502030303020204" charset="0"/>
                <a:cs typeface="Candara" panose="020E0502030303020204" charset="0"/>
              </a:rPr>
              <a:t>Kemerini bağla! </a:t>
            </a:r>
          </a:p>
          <a:p>
            <a:r>
              <a:rPr lang="tr-TR" altLang="en-GB" sz="4800">
                <a:solidFill>
                  <a:schemeClr val="bg1"/>
                </a:solidFill>
                <a:latin typeface="Candara" panose="020E0502030303020204" charset="0"/>
                <a:cs typeface="Candara" panose="020E0502030303020204" charset="0"/>
              </a:rPr>
              <a:t>Uçuşa geçiyoruz!!!</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ltLang="en-US"/>
          </a:p>
        </p:txBody>
      </p:sp>
      <p:pic>
        <p:nvPicPr>
          <p:cNvPr id="4" name="Content Placeholder 3"/>
          <p:cNvPicPr>
            <a:picLocks noGrp="1" noChangeAspect="1"/>
          </p:cNvPicPr>
          <p:nvPr>
            <p:ph idx="1"/>
          </p:nvPr>
        </p:nvPicPr>
        <p:blipFill>
          <a:blip r:embed="rId2"/>
          <a:stretch>
            <a:fillRect/>
          </a:stretch>
        </p:blipFill>
        <p:spPr>
          <a:xfrm>
            <a:off x="0" y="-98282"/>
            <a:ext cx="11881469" cy="6956282"/>
          </a:xfrm>
          <a:prstGeom prst="rect">
            <a:avLst/>
          </a:prstGeom>
        </p:spPr>
      </p:pic>
      <p:sp>
        <p:nvSpPr>
          <p:cNvPr id="5" name="Text Box 4"/>
          <p:cNvSpPr txBox="1"/>
          <p:nvPr/>
        </p:nvSpPr>
        <p:spPr>
          <a:xfrm>
            <a:off x="1736337" y="2304032"/>
            <a:ext cx="5790058" cy="4214231"/>
          </a:xfrm>
          <a:prstGeom prst="rect">
            <a:avLst/>
          </a:prstGeom>
          <a:noFill/>
        </p:spPr>
        <p:txBody>
          <a:bodyPr wrap="square" rtlCol="0">
            <a:spAutoFit/>
          </a:bodyPr>
          <a:lstStyle/>
          <a:p>
            <a:r>
              <a:rPr lang="tr-TR" altLang="en-GB" sz="2435">
                <a:solidFill>
                  <a:schemeClr val="bg1"/>
                </a:solidFill>
                <a:sym typeface="+mn-ea"/>
              </a:rPr>
              <a:t>         Geçen Haftanın Değerlendirmesi</a:t>
            </a:r>
            <a:endParaRPr lang="tr-TR" altLang="en-GB" sz="3200">
              <a:solidFill>
                <a:schemeClr val="bg1"/>
              </a:solidFill>
              <a:sym typeface="+mn-ea"/>
            </a:endParaRPr>
          </a:p>
          <a:p>
            <a:pPr marL="342900" indent="-342900">
              <a:buFont typeface="Arial" panose="020B0604020202020204" pitchFamily="34" charset="0"/>
              <a:buChar char="•"/>
            </a:pPr>
            <a:endParaRPr lang="tr-TR" altLang="en-GB" sz="2435">
              <a:solidFill>
                <a:schemeClr val="bg1"/>
              </a:solidFill>
              <a:sym typeface="+mn-ea"/>
            </a:endParaRPr>
          </a:p>
          <a:p>
            <a:pPr marL="342900" indent="-342900">
              <a:buFont typeface="Arial" panose="020B0604020202020204" pitchFamily="34" charset="0"/>
              <a:buChar char="•"/>
            </a:pPr>
            <a:r>
              <a:rPr lang="tr-TR" altLang="en-GB" sz="2435">
                <a:solidFill>
                  <a:schemeClr val="bg1"/>
                </a:solidFill>
                <a:sym typeface="+mn-ea"/>
              </a:rPr>
              <a:t>Neleri güzel yaptım?</a:t>
            </a:r>
          </a:p>
          <a:p>
            <a:pPr marL="342900" indent="-342900">
              <a:buFont typeface="Arial" panose="020B0604020202020204" pitchFamily="34" charset="0"/>
              <a:buChar char="•"/>
            </a:pPr>
            <a:r>
              <a:rPr lang="tr-TR" altLang="en-GB" sz="2435">
                <a:solidFill>
                  <a:schemeClr val="bg1"/>
                </a:solidFill>
                <a:sym typeface="+mn-ea"/>
              </a:rPr>
              <a:t>Neleri daha güzel yapabilirdim?</a:t>
            </a:r>
          </a:p>
          <a:p>
            <a:pPr marL="342900" indent="-342900">
              <a:buFont typeface="Arial" panose="020B0604020202020204" pitchFamily="34" charset="0"/>
              <a:buChar char="•"/>
            </a:pPr>
            <a:endParaRPr lang="tr-TR" altLang="en-GB" sz="2435">
              <a:solidFill>
                <a:schemeClr val="bg1"/>
              </a:solidFill>
              <a:sym typeface="+mn-ea"/>
            </a:endParaRPr>
          </a:p>
          <a:p>
            <a:pPr marL="342900" indent="-342900">
              <a:buFont typeface="Arial" panose="020B0604020202020204" pitchFamily="34" charset="0"/>
              <a:buChar char="•"/>
            </a:pPr>
            <a:endParaRPr lang="tr-TR" altLang="en-GB" sz="2435">
              <a:solidFill>
                <a:schemeClr val="bg1"/>
              </a:solidFill>
              <a:sym typeface="+mn-ea"/>
            </a:endParaRPr>
          </a:p>
          <a:p>
            <a:endParaRPr lang="tr-TR" altLang="en-GB" sz="2435">
              <a:solidFill>
                <a:schemeClr val="bg1"/>
              </a:solidFill>
            </a:endParaRPr>
          </a:p>
          <a:p>
            <a:pPr marL="342900" indent="-342900">
              <a:buFont typeface="Arial" panose="020B0604020202020204" pitchFamily="34" charset="0"/>
              <a:buChar char="•"/>
            </a:pPr>
            <a:endParaRPr lang="tr-TR" altLang="en-GB" sz="2435">
              <a:solidFill>
                <a:schemeClr val="bg1"/>
              </a:solidFill>
              <a:sym typeface="+mn-ea"/>
            </a:endParaRPr>
          </a:p>
          <a:p>
            <a:pPr marL="342900" indent="-342900">
              <a:buFont typeface="Arial" panose="020B0604020202020204" pitchFamily="34" charset="0"/>
              <a:buChar char="•"/>
            </a:pPr>
            <a:endParaRPr lang="tr-TR" altLang="en-GB" sz="2435">
              <a:solidFill>
                <a:schemeClr val="bg1"/>
              </a:solidFill>
              <a:sym typeface="+mn-ea"/>
            </a:endParaRPr>
          </a:p>
          <a:p>
            <a:pPr marL="342900" indent="-342900">
              <a:buFont typeface="Arial" panose="020B0604020202020204" pitchFamily="34" charset="0"/>
              <a:buChar char="•"/>
            </a:pPr>
            <a:endParaRPr lang="tr-TR" altLang="en-GB" sz="2435">
              <a:solidFill>
                <a:schemeClr val="bg1"/>
              </a:solidFill>
            </a:endParaRPr>
          </a:p>
          <a:p>
            <a:pPr marL="342900" indent="-342900">
              <a:buFont typeface="Arial" panose="020B0604020202020204" pitchFamily="34" charset="0"/>
              <a:buNone/>
            </a:pPr>
            <a:endParaRPr lang="tr-TR" altLang="en-GB" sz="2435">
              <a:solidFill>
                <a:schemeClr val="bg1"/>
              </a:solidFill>
              <a:sym typeface="+mn-ea"/>
            </a:endParaRPr>
          </a:p>
        </p:txBody>
      </p:sp>
    </p:spTree>
    <p:extLst>
      <p:ext uri="{BB962C8B-B14F-4D97-AF65-F5344CB8AC3E}">
        <p14:creationId xmlns:p14="http://schemas.microsoft.com/office/powerpoint/2010/main" val="623450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8251" y="0"/>
            <a:ext cx="7778398" cy="6093296"/>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algn="l"/>
            <a:r>
              <a:rPr lang="tr-TR" sz="2800" b="1">
                <a:solidFill>
                  <a:srgbClr val="7030A0"/>
                </a:solidFill>
                <a:latin typeface="Calibri"/>
                <a:cs typeface="Calibri"/>
              </a:rPr>
              <a:t>			</a:t>
            </a:r>
            <a:r>
              <a:rPr lang="tr-TR" sz="3200" b="1">
                <a:solidFill>
                  <a:srgbClr val="7030A0"/>
                </a:solidFill>
                <a:latin typeface="Calibri"/>
                <a:cs typeface="Calibri"/>
              </a:rPr>
              <a:t>ZAMAN YÖNETİMİ</a:t>
            </a:r>
            <a:endParaRPr lang="tr-TR" sz="3000" b="1">
              <a:solidFill>
                <a:srgbClr val="7030A0"/>
              </a:solidFill>
              <a:latin typeface="Calibri"/>
              <a:cs typeface="Calibri"/>
            </a:endParaRPr>
          </a:p>
          <a:p>
            <a:pPr marL="514350" indent="-514350" algn="l">
              <a:buFont typeface="+mj-lt"/>
              <a:buAutoNum type="arabicPeriod"/>
            </a:pPr>
            <a:r>
              <a:rPr lang="tr-TR" sz="3000" b="1">
                <a:solidFill>
                  <a:srgbClr val="7030A0"/>
                </a:solidFill>
                <a:latin typeface="Calibri"/>
                <a:cs typeface="Calibri"/>
              </a:rPr>
              <a:t>Zaman Yönetimi Nedir ve Neden önemlidir?</a:t>
            </a:r>
          </a:p>
          <a:p>
            <a:pPr marL="514350" marR="0" lvl="1" indent="-514350" algn="l" rtl="0">
              <a:spcBef>
                <a:spcPts val="0"/>
              </a:spcBef>
              <a:spcAft>
                <a:spcPts val="0"/>
              </a:spcAft>
              <a:buClr>
                <a:srgbClr val="7030A0"/>
              </a:buClr>
              <a:buSzPts val="2400"/>
              <a:buFont typeface="+mj-lt"/>
              <a:buAutoNum type="arabicPeriod"/>
            </a:pPr>
            <a:endParaRPr lang="tr-TR" sz="3000" b="1">
              <a:solidFill>
                <a:srgbClr val="7030A0"/>
              </a:solidFill>
              <a:latin typeface="Calibri"/>
              <a:cs typeface="Calibri"/>
              <a:sym typeface="Calibri"/>
            </a:endParaRPr>
          </a:p>
          <a:p>
            <a:pPr marL="514350" indent="-514350" algn="l">
              <a:buFont typeface="+mj-lt"/>
              <a:buAutoNum type="arabicPeriod"/>
            </a:pPr>
            <a:r>
              <a:rPr lang="tr-TR" sz="3000" b="1">
                <a:solidFill>
                  <a:srgbClr val="7030A0"/>
                </a:solidFill>
                <a:latin typeface="Calibri"/>
                <a:cs typeface="Calibri"/>
              </a:rPr>
              <a:t>Zaman Yönetimi Tuzakları Nelerdir?</a:t>
            </a:r>
          </a:p>
          <a:p>
            <a:pPr marL="514350" lvl="1" indent="-514350">
              <a:buClr>
                <a:srgbClr val="7030A0"/>
              </a:buClr>
              <a:buSzPts val="2400"/>
              <a:buFont typeface="+mj-lt"/>
              <a:buAutoNum type="arabicPeriod"/>
            </a:pPr>
            <a:endParaRPr sz="3000" b="1">
              <a:solidFill>
                <a:srgbClr val="7030A0"/>
              </a:solidFill>
              <a:latin typeface="Calibri"/>
              <a:cs typeface="Calibri"/>
              <a:sym typeface="Calibri"/>
            </a:endParaRPr>
          </a:p>
          <a:p>
            <a:pPr marL="514350" indent="-514350" algn="l">
              <a:buFont typeface="+mj-lt"/>
              <a:buAutoNum type="arabicPeriod"/>
            </a:pPr>
            <a:r>
              <a:rPr lang="tr-TR" sz="3000" b="1">
                <a:solidFill>
                  <a:srgbClr val="7030A0"/>
                </a:solidFill>
                <a:latin typeface="Calibri"/>
                <a:cs typeface="Calibri"/>
              </a:rPr>
              <a:t>Etkili Zaman Yönetimi Teknikleri ve </a:t>
            </a:r>
          </a:p>
          <a:p>
            <a:pPr algn="l"/>
            <a:r>
              <a:rPr lang="tr-TR" sz="3000" b="1">
                <a:solidFill>
                  <a:srgbClr val="7030A0"/>
                </a:solidFill>
                <a:latin typeface="Calibri"/>
                <a:cs typeface="Calibri"/>
              </a:rPr>
              <a:t>Yaklaşımları</a:t>
            </a:r>
          </a:p>
          <a:p>
            <a:pPr algn="l"/>
            <a:endParaRPr lang="tr-TR" sz="3000" b="1">
              <a:solidFill>
                <a:srgbClr val="7030A0"/>
              </a:solidFill>
              <a:latin typeface="Calibri"/>
              <a:cs typeface="Calibri"/>
            </a:endParaRPr>
          </a:p>
          <a:p>
            <a:pPr marL="514350" indent="-514350" algn="l">
              <a:buAutoNum type="arabicPeriod" startAt="4"/>
            </a:pPr>
            <a:r>
              <a:rPr lang="tr-TR" sz="3000" b="1">
                <a:solidFill>
                  <a:srgbClr val="7030A0"/>
                </a:solidFill>
                <a:latin typeface="Calibri"/>
                <a:cs typeface="Calibri"/>
              </a:rPr>
              <a:t>Zaman Nasıl Verimli Kullanılır?</a:t>
            </a:r>
          </a:p>
          <a:p>
            <a:pPr marL="514350" indent="-514350" algn="l">
              <a:buAutoNum type="arabicPeriod" startAt="4"/>
            </a:pPr>
            <a:endParaRPr lang="tr-TR" sz="3000" b="1">
              <a:solidFill>
                <a:srgbClr val="7030A0"/>
              </a:solidFill>
              <a:latin typeface="Calibri"/>
              <a:cs typeface="Calibri"/>
            </a:endParaRPr>
          </a:p>
          <a:p>
            <a:pPr marL="514350" indent="-514350" algn="l">
              <a:buAutoNum type="arabicPeriod" startAt="4"/>
            </a:pPr>
            <a:r>
              <a:rPr lang="tr-TR" sz="3000" b="1">
                <a:solidFill>
                  <a:srgbClr val="7030A0"/>
                </a:solidFill>
                <a:latin typeface="Calibri"/>
                <a:cs typeface="Calibri"/>
              </a:rPr>
              <a:t>Sonuç</a:t>
            </a:r>
          </a:p>
          <a:p>
            <a:br>
              <a:rPr lang="tr-TR" sz="2800" b="1">
                <a:solidFill>
                  <a:srgbClr val="7030A0"/>
                </a:solidFill>
                <a:latin typeface="Calibri"/>
                <a:cs typeface="Calibri"/>
              </a:rPr>
            </a:br>
            <a:endParaRPr lang="tr-TR" sz="2800" b="1">
              <a:solidFill>
                <a:srgbClr val="7030A0"/>
              </a:solidFill>
              <a:latin typeface="Calibri"/>
              <a:cs typeface="Calibri"/>
            </a:endParaRPr>
          </a:p>
          <a:p>
            <a:br>
              <a:rPr lang="tr-TR" sz="2800"/>
            </a:br>
            <a:br>
              <a:rPr lang="tr-TR" sz="2800" b="1" i="0" u="none" strike="noStrike" cap="none">
                <a:solidFill>
                  <a:srgbClr val="7030A0"/>
                </a:solidFill>
                <a:latin typeface="Calibri"/>
                <a:ea typeface="Calibri"/>
                <a:cs typeface="Calibri"/>
                <a:sym typeface="Calibri"/>
              </a:rPr>
            </a:br>
            <a:endParaRPr sz="2800" b="1" i="0" u="none" strike="noStrike" cap="none">
              <a:solidFill>
                <a:srgbClr val="7030A0"/>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pic>
        <p:nvPicPr>
          <p:cNvPr id="6" name="Resim 5">
            <a:extLst>
              <a:ext uri="{FF2B5EF4-FFF2-40B4-BE49-F238E27FC236}">
                <a16:creationId xmlns:a16="http://schemas.microsoft.com/office/drawing/2014/main" id="{1592D5E0-EC08-4D01-A854-FFF6BD66D2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0385" y="764704"/>
            <a:ext cx="7461880" cy="6113914"/>
          </a:xfrm>
          <a:prstGeom prst="rect">
            <a:avLst/>
          </a:prstGeom>
        </p:spPr>
      </p:pic>
    </p:spTree>
    <p:extLst>
      <p:ext uri="{BB962C8B-B14F-4D97-AF65-F5344CB8AC3E}">
        <p14:creationId xmlns:p14="http://schemas.microsoft.com/office/powerpoint/2010/main" val="451059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5" y="80863"/>
            <a:ext cx="7009081" cy="3348137"/>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0" lvl="1">
              <a:buClr>
                <a:srgbClr val="7030A0"/>
              </a:buClr>
              <a:buSzPts val="2400"/>
            </a:pPr>
            <a:r>
              <a:rPr lang="tr-TR" sz="2800" b="1">
                <a:solidFill>
                  <a:srgbClr val="7030A0"/>
                </a:solidFill>
                <a:latin typeface="Calibri"/>
                <a:cs typeface="Calibri"/>
              </a:rPr>
              <a:t>1. Zaman Yönetimi Nedir ve Neden önemlidir?</a:t>
            </a:r>
          </a:p>
          <a:p>
            <a:pPr marL="342900" marR="0" lvl="1" indent="-342900" algn="just" rtl="0">
              <a:spcBef>
                <a:spcPts val="0"/>
              </a:spcBef>
              <a:spcAft>
                <a:spcPts val="0"/>
              </a:spcAft>
              <a:buClr>
                <a:srgbClr val="7030A0"/>
              </a:buClr>
              <a:buSzPts val="2400"/>
              <a:buFont typeface="Noto Sans Symbols"/>
              <a:buChar char="▪"/>
            </a:pPr>
            <a:r>
              <a:rPr lang="tr-TR" sz="2400">
                <a:solidFill>
                  <a:srgbClr val="7030A0"/>
                </a:solidFill>
                <a:latin typeface="Calibri"/>
                <a:cs typeface="Calibri"/>
              </a:rPr>
              <a:t>Zaman geri döndürülemeyen, depolanamayan, satın alınmayan, çoğaltılamayan bir kaynaktır. Şüphesiz yokluğunda en büyük sıkıntı oluşturan şey de zamandır. Bu nedenle zamanı verimli bir şekilde kullanmak hem iş hayatı hem  rutin  hayat  için  kritik </a:t>
            </a:r>
          </a:p>
          <a:p>
            <a:pPr marL="0" marR="0" lvl="1" rtl="0">
              <a:spcBef>
                <a:spcPts val="0"/>
              </a:spcBef>
              <a:spcAft>
                <a:spcPts val="0"/>
              </a:spcAft>
              <a:buClr>
                <a:srgbClr val="7030A0"/>
              </a:buClr>
              <a:buSzPts val="2400"/>
            </a:pPr>
            <a:r>
              <a:rPr lang="tr-TR" sz="2400">
                <a:solidFill>
                  <a:srgbClr val="7030A0"/>
                </a:solidFill>
                <a:latin typeface="Calibri"/>
                <a:cs typeface="Calibri"/>
              </a:rPr>
              <a:t>     önem taşır.</a:t>
            </a:r>
            <a:br>
              <a:rPr lang="tr-TR" sz="2800" b="1" i="0" u="none" strike="noStrike" cap="none">
                <a:solidFill>
                  <a:srgbClr val="7030A0"/>
                </a:solidFill>
                <a:latin typeface="Calibri"/>
                <a:ea typeface="Calibri"/>
                <a:cs typeface="Calibri"/>
                <a:sym typeface="Calibri"/>
              </a:rPr>
            </a:br>
            <a:endParaRPr sz="2800" b="1" i="0" u="none" strike="noStrike" cap="none">
              <a:solidFill>
                <a:srgbClr val="7030A0"/>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pic>
        <p:nvPicPr>
          <p:cNvPr id="7" name="Resim 6">
            <a:extLst>
              <a:ext uri="{FF2B5EF4-FFF2-40B4-BE49-F238E27FC236}">
                <a16:creationId xmlns:a16="http://schemas.microsoft.com/office/drawing/2014/main" id="{6D00FF2E-2F5C-42CF-8D24-9B5DA30CC1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8866" y="188640"/>
            <a:ext cx="4564329" cy="3132582"/>
          </a:xfrm>
          <a:prstGeom prst="rect">
            <a:avLst/>
          </a:prstGeom>
        </p:spPr>
      </p:pic>
      <p:sp>
        <p:nvSpPr>
          <p:cNvPr id="8" name="Google Shape;98;p1">
            <a:extLst>
              <a:ext uri="{FF2B5EF4-FFF2-40B4-BE49-F238E27FC236}">
                <a16:creationId xmlns:a16="http://schemas.microsoft.com/office/drawing/2014/main" id="{1A80966D-230C-4158-AD01-86B3EE0BCDFA}"/>
              </a:ext>
            </a:extLst>
          </p:cNvPr>
          <p:cNvSpPr txBox="1"/>
          <p:nvPr/>
        </p:nvSpPr>
        <p:spPr>
          <a:xfrm>
            <a:off x="179785" y="3536778"/>
            <a:ext cx="11521280" cy="2556518"/>
          </a:xfrm>
          <a:prstGeom prst="rect">
            <a:avLst/>
          </a:prstGeom>
          <a:noFill/>
          <a:ln>
            <a:noFill/>
          </a:ln>
        </p:spPr>
        <p:txBody>
          <a:bodyPr spcFirstLastPara="1" wrap="square" lIns="91425" tIns="45700" rIns="91425" bIns="45700" anchor="t" anchorCtr="0">
            <a:noAutofit/>
          </a:bodyPr>
          <a:lstStyle/>
          <a:p>
            <a:pPr marL="342900" marR="0" lvl="1" indent="-342900" algn="just" rtl="0">
              <a:spcBef>
                <a:spcPts val="0"/>
              </a:spcBef>
              <a:spcAft>
                <a:spcPts val="0"/>
              </a:spcAft>
              <a:buClr>
                <a:srgbClr val="7030A0"/>
              </a:buClr>
              <a:buSzPts val="2400"/>
              <a:buFont typeface="Noto Sans Symbols"/>
              <a:buChar char="▪"/>
            </a:pPr>
            <a:r>
              <a:rPr lang="tr-TR" sz="2400">
                <a:solidFill>
                  <a:srgbClr val="7030A0"/>
                </a:solidFill>
                <a:latin typeface="Calibri"/>
                <a:cs typeface="Calibri"/>
              </a:rPr>
              <a:t>“Neden harekete geçemiyorum”, “hiç başımı kaldıramıyorum”, “bunca işi bu kadar kısa zamanda nasıl yapacağım”… Bu serzenişlerin nedeni kimi zaman birilerini üzme korkusu, kimi zaman mükemmeliyetçilik, kimi zaman aşırı özgüvendir. Elbette bunlar doğaldır; fakat bu doğal durumları doğru şekilde kontrol edebilmek gerekir.</a:t>
            </a:r>
          </a:p>
          <a:p>
            <a:pPr marL="342900" marR="0" lvl="1" indent="-342900" algn="just" rtl="0">
              <a:spcBef>
                <a:spcPts val="0"/>
              </a:spcBef>
              <a:spcAft>
                <a:spcPts val="0"/>
              </a:spcAft>
              <a:buClr>
                <a:srgbClr val="7030A0"/>
              </a:buClr>
              <a:buSzPts val="2400"/>
              <a:buFont typeface="Noto Sans Symbols"/>
              <a:buChar char="▪"/>
            </a:pPr>
            <a:r>
              <a:rPr lang="tr-TR" sz="2400">
                <a:solidFill>
                  <a:srgbClr val="7030A0"/>
                </a:solidFill>
                <a:latin typeface="Calibri"/>
                <a:cs typeface="Calibri"/>
              </a:rPr>
              <a:t>Etkili zaman yönetimi yapamayan kişilerin serzenişleri hiç bitmez. Oysa zamanı iyi kullanmak imkansız değildir. Bunun için yalnızca birkaç noktada dikkatli olmak ve zaman yönetimi teknikleri arasında en uygun tekniği doğru şekilde uygulayabilmek gerekir. </a:t>
            </a:r>
            <a:endParaRPr sz="2400">
              <a:solidFill>
                <a:srgbClr val="7030A0"/>
              </a:solidFill>
              <a:latin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99019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5" y="80863"/>
            <a:ext cx="11521280" cy="2412033"/>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algn="l"/>
            <a:r>
              <a:rPr lang="tr-TR" sz="2800" b="1">
                <a:solidFill>
                  <a:srgbClr val="7030A0"/>
                </a:solidFill>
                <a:latin typeface="Calibri"/>
                <a:cs typeface="Calibri"/>
              </a:rPr>
              <a:t>2. Zaman Yönetimi Tuzakları Nelerdir?</a:t>
            </a:r>
          </a:p>
          <a:p>
            <a:pPr marL="0" marR="0" lvl="1" rtl="0">
              <a:spcBef>
                <a:spcPts val="0"/>
              </a:spcBef>
              <a:spcAft>
                <a:spcPts val="0"/>
              </a:spcAft>
              <a:buClr>
                <a:srgbClr val="7030A0"/>
              </a:buClr>
              <a:buSzPts val="2400"/>
            </a:pPr>
            <a:r>
              <a:rPr lang="tr-TR" sz="2400">
                <a:solidFill>
                  <a:srgbClr val="7030A0"/>
                </a:solidFill>
                <a:latin typeface="Calibri"/>
                <a:cs typeface="Calibri"/>
              </a:rPr>
              <a:t>Zaman yönetimin en önemli kurallarından biri zaman tuzaklarına karşı dikkatli olmaktır. Zaman tuzağı ifadesini kullandığımız durumlar zamanı doğru ve verimli kullanmanın </a:t>
            </a:r>
          </a:p>
          <a:p>
            <a:pPr marL="0" marR="0" lvl="1" rtl="0">
              <a:spcBef>
                <a:spcPts val="0"/>
              </a:spcBef>
              <a:spcAft>
                <a:spcPts val="0"/>
              </a:spcAft>
              <a:buClr>
                <a:srgbClr val="7030A0"/>
              </a:buClr>
              <a:buSzPts val="2400"/>
            </a:pPr>
            <a:r>
              <a:rPr lang="tr-TR" sz="2400">
                <a:solidFill>
                  <a:srgbClr val="7030A0"/>
                </a:solidFill>
                <a:latin typeface="Calibri"/>
                <a:cs typeface="Calibri"/>
              </a:rPr>
              <a:t>önünde engeldir. Bu tuzaklar şunlardır:</a:t>
            </a:r>
            <a:br>
              <a:rPr lang="tr-TR" sz="2800" b="1" i="0" u="none" strike="noStrike" cap="none">
                <a:solidFill>
                  <a:srgbClr val="7030A0"/>
                </a:solidFill>
                <a:latin typeface="Calibri"/>
                <a:ea typeface="Calibri"/>
                <a:cs typeface="Calibri"/>
                <a:sym typeface="Calibri"/>
              </a:rPr>
            </a:br>
            <a:endParaRPr sz="2800" b="1" i="0" u="none" strike="noStrike" cap="none">
              <a:solidFill>
                <a:srgbClr val="7030A0"/>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sp>
        <p:nvSpPr>
          <p:cNvPr id="8" name="Google Shape;98;p1">
            <a:extLst>
              <a:ext uri="{FF2B5EF4-FFF2-40B4-BE49-F238E27FC236}">
                <a16:creationId xmlns:a16="http://schemas.microsoft.com/office/drawing/2014/main" id="{1A80966D-230C-4158-AD01-86B3EE0BCDFA}"/>
              </a:ext>
            </a:extLst>
          </p:cNvPr>
          <p:cNvSpPr txBox="1"/>
          <p:nvPr/>
        </p:nvSpPr>
        <p:spPr>
          <a:xfrm>
            <a:off x="179785" y="2336008"/>
            <a:ext cx="11521280" cy="3973312"/>
          </a:xfrm>
          <a:prstGeom prst="rect">
            <a:avLst/>
          </a:prstGeom>
          <a:noFill/>
          <a:ln>
            <a:noFill/>
          </a:ln>
        </p:spPr>
        <p:txBody>
          <a:bodyPr spcFirstLastPara="1" wrap="square" lIns="91425" tIns="45700" rIns="91425" bIns="45700" anchor="t" anchorCtr="0">
            <a:noAutofit/>
          </a:bodyPr>
          <a:lstStyle/>
          <a:p>
            <a:pPr indent="361950" algn="l">
              <a:spcAft>
                <a:spcPts val="600"/>
              </a:spcAft>
              <a:buFont typeface="Arial" panose="020B0604020202020204" pitchFamily="34" charset="0"/>
              <a:buChar char="•"/>
            </a:pPr>
            <a:r>
              <a:rPr lang="tr-TR" sz="2400">
                <a:solidFill>
                  <a:srgbClr val="7030A0"/>
                </a:solidFill>
                <a:latin typeface="Calibri"/>
                <a:cs typeface="Calibri"/>
              </a:rPr>
              <a:t>Çok önemli olmayan ziyaretçiler</a:t>
            </a:r>
          </a:p>
          <a:p>
            <a:pPr indent="361950" algn="l">
              <a:spcAft>
                <a:spcPts val="600"/>
              </a:spcAft>
              <a:buFont typeface="Arial" panose="020B0604020202020204" pitchFamily="34" charset="0"/>
              <a:buChar char="•"/>
            </a:pPr>
            <a:r>
              <a:rPr lang="tr-TR" sz="2400">
                <a:solidFill>
                  <a:srgbClr val="7030A0"/>
                </a:solidFill>
                <a:latin typeface="Calibri"/>
                <a:cs typeface="Calibri"/>
              </a:rPr>
              <a:t>Kötü iletişim</a:t>
            </a:r>
          </a:p>
          <a:p>
            <a:pPr indent="361950" algn="l">
              <a:spcAft>
                <a:spcPts val="600"/>
              </a:spcAft>
              <a:buFont typeface="Arial" panose="020B0604020202020204" pitchFamily="34" charset="0"/>
              <a:buChar char="•"/>
            </a:pPr>
            <a:r>
              <a:rPr lang="tr-TR" sz="2400">
                <a:solidFill>
                  <a:srgbClr val="7030A0"/>
                </a:solidFill>
                <a:latin typeface="Calibri"/>
                <a:cs typeface="Calibri"/>
              </a:rPr>
              <a:t>Astlara sorumluluk vermekten kaçınmak</a:t>
            </a:r>
          </a:p>
          <a:p>
            <a:pPr indent="361950" algn="l">
              <a:spcAft>
                <a:spcPts val="600"/>
              </a:spcAft>
              <a:buFont typeface="Arial" panose="020B0604020202020204" pitchFamily="34" charset="0"/>
              <a:buChar char="•"/>
            </a:pPr>
            <a:r>
              <a:rPr lang="tr-TR" sz="2400">
                <a:solidFill>
                  <a:srgbClr val="7030A0"/>
                </a:solidFill>
                <a:latin typeface="Calibri"/>
                <a:cs typeface="Calibri"/>
              </a:rPr>
              <a:t>Düzensiz çalışmak</a:t>
            </a:r>
          </a:p>
          <a:p>
            <a:pPr indent="361950" algn="l">
              <a:spcAft>
                <a:spcPts val="600"/>
              </a:spcAft>
              <a:buFont typeface="Arial" panose="020B0604020202020204" pitchFamily="34" charset="0"/>
              <a:buChar char="•"/>
            </a:pPr>
            <a:r>
              <a:rPr lang="tr-TR" sz="2400">
                <a:solidFill>
                  <a:srgbClr val="7030A0"/>
                </a:solidFill>
                <a:latin typeface="Calibri"/>
                <a:cs typeface="Calibri"/>
              </a:rPr>
              <a:t>Bilgi kaynağının güvenli olmamasından </a:t>
            </a:r>
          </a:p>
          <a:p>
            <a:pPr indent="361950" algn="l">
              <a:spcAft>
                <a:spcPts val="600"/>
              </a:spcAft>
            </a:pPr>
            <a:r>
              <a:rPr lang="tr-TR" sz="2400">
                <a:solidFill>
                  <a:srgbClr val="7030A0"/>
                </a:solidFill>
                <a:latin typeface="Calibri"/>
                <a:cs typeface="Calibri"/>
              </a:rPr>
              <a:t>kaynaklanan yanlış bilgi</a:t>
            </a:r>
          </a:p>
          <a:p>
            <a:pPr indent="361950" algn="l">
              <a:spcAft>
                <a:spcPts val="600"/>
              </a:spcAft>
              <a:buFont typeface="Arial" panose="020B0604020202020204" pitchFamily="34" charset="0"/>
              <a:buChar char="•"/>
            </a:pPr>
            <a:r>
              <a:rPr lang="tr-TR" sz="2400">
                <a:solidFill>
                  <a:srgbClr val="7030A0"/>
                </a:solidFill>
                <a:latin typeface="Calibri"/>
                <a:cs typeface="Calibri"/>
              </a:rPr>
              <a:t>Gereksiz telefon görüşmeleri</a:t>
            </a:r>
          </a:p>
          <a:p>
            <a:pPr indent="361950" algn="l">
              <a:spcAft>
                <a:spcPts val="600"/>
              </a:spcAft>
              <a:buFont typeface="Arial" panose="020B0604020202020204" pitchFamily="34" charset="0"/>
              <a:buChar char="•"/>
            </a:pPr>
            <a:r>
              <a:rPr lang="tr-TR" sz="2400">
                <a:solidFill>
                  <a:srgbClr val="7030A0"/>
                </a:solidFill>
                <a:latin typeface="Calibri"/>
                <a:cs typeface="Calibri"/>
              </a:rPr>
              <a:t>Disiplinsizlik</a:t>
            </a:r>
          </a:p>
          <a:p>
            <a:pPr indent="361950" algn="l">
              <a:spcAft>
                <a:spcPts val="600"/>
              </a:spcAft>
              <a:buFont typeface="Arial" panose="020B0604020202020204" pitchFamily="34" charset="0"/>
              <a:buChar char="•"/>
            </a:pPr>
            <a:r>
              <a:rPr lang="tr-TR" sz="2400">
                <a:solidFill>
                  <a:srgbClr val="7030A0"/>
                </a:solidFill>
                <a:latin typeface="Calibri"/>
                <a:cs typeface="Calibri"/>
              </a:rPr>
              <a:t>İyi bir dinleyici olmamak</a:t>
            </a: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pic>
        <p:nvPicPr>
          <p:cNvPr id="4" name="Resim 3">
            <a:extLst>
              <a:ext uri="{FF2B5EF4-FFF2-40B4-BE49-F238E27FC236}">
                <a16:creationId xmlns:a16="http://schemas.microsoft.com/office/drawing/2014/main" id="{315C181E-6C05-4BEC-89BD-7D4D06596E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6623" y="2132856"/>
            <a:ext cx="5940426" cy="4176464"/>
          </a:xfrm>
          <a:prstGeom prst="rect">
            <a:avLst/>
          </a:prstGeom>
        </p:spPr>
      </p:pic>
    </p:spTree>
    <p:extLst>
      <p:ext uri="{BB962C8B-B14F-4D97-AF65-F5344CB8AC3E}">
        <p14:creationId xmlns:p14="http://schemas.microsoft.com/office/powerpoint/2010/main" val="3946416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5" y="80863"/>
            <a:ext cx="11521280" cy="2628057"/>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algn="l"/>
            <a:r>
              <a:rPr lang="tr-TR" sz="2800" b="1">
                <a:solidFill>
                  <a:srgbClr val="7030A0"/>
                </a:solidFill>
                <a:latin typeface="Calibri"/>
                <a:cs typeface="Calibri"/>
              </a:rPr>
              <a:t>3.Etkili Zaman Yönetimi Teknikleri ve Yaklaşımları</a:t>
            </a:r>
          </a:p>
          <a:p>
            <a:pPr marL="0" marR="0" lvl="1">
              <a:spcBef>
                <a:spcPts val="0"/>
              </a:spcBef>
              <a:spcAft>
                <a:spcPts val="0"/>
              </a:spcAft>
              <a:buClr>
                <a:srgbClr val="7030A0"/>
              </a:buClr>
              <a:buSzPts val="2400"/>
            </a:pPr>
            <a:r>
              <a:rPr lang="tr-TR" sz="2400">
                <a:solidFill>
                  <a:srgbClr val="7030A0"/>
                </a:solidFill>
                <a:latin typeface="Calibri"/>
                <a:cs typeface="Calibri"/>
              </a:rPr>
              <a:t>Zaman yönetiminde kilit nokta ne kadar zaman sahip olunduğu değil, zaman diliminde neyin yapılabileceğini doğru şekilde planlayabilmek ve işleri doğru zamanda yapabilmektir. </a:t>
            </a:r>
          </a:p>
          <a:p>
            <a:pPr marL="0" marR="0" lvl="1">
              <a:spcBef>
                <a:spcPts val="0"/>
              </a:spcBef>
              <a:spcAft>
                <a:spcPts val="0"/>
              </a:spcAft>
              <a:buClr>
                <a:srgbClr val="7030A0"/>
              </a:buClr>
              <a:buSzPts val="2400"/>
            </a:pPr>
            <a:r>
              <a:rPr lang="tr-TR" sz="2400">
                <a:solidFill>
                  <a:srgbClr val="7030A0"/>
                </a:solidFill>
                <a:latin typeface="Calibri"/>
                <a:cs typeface="Calibri"/>
              </a:rPr>
              <a:t>Bunun için kullanılabilecek tekniklerden bazıları şunlardır:</a:t>
            </a:r>
            <a:br>
              <a:rPr lang="tr-TR" sz="2400">
                <a:solidFill>
                  <a:srgbClr val="7030A0"/>
                </a:solidFill>
                <a:latin typeface="Calibri"/>
                <a:cs typeface="Calibri"/>
                <a:sym typeface="Calibri"/>
              </a:rPr>
            </a:br>
            <a:endParaRPr sz="2400">
              <a:solidFill>
                <a:srgbClr val="7030A0"/>
              </a:solidFill>
              <a:latin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sp>
        <p:nvSpPr>
          <p:cNvPr id="8" name="Google Shape;98;p1">
            <a:extLst>
              <a:ext uri="{FF2B5EF4-FFF2-40B4-BE49-F238E27FC236}">
                <a16:creationId xmlns:a16="http://schemas.microsoft.com/office/drawing/2014/main" id="{1A80966D-230C-4158-AD01-86B3EE0BCDFA}"/>
              </a:ext>
            </a:extLst>
          </p:cNvPr>
          <p:cNvSpPr txBox="1"/>
          <p:nvPr/>
        </p:nvSpPr>
        <p:spPr>
          <a:xfrm>
            <a:off x="608225" y="3140969"/>
            <a:ext cx="4641158" cy="2451738"/>
          </a:xfrm>
          <a:prstGeom prst="rect">
            <a:avLst/>
          </a:prstGeom>
          <a:noFill/>
          <a:ln>
            <a:noFill/>
          </a:ln>
        </p:spPr>
        <p:txBody>
          <a:bodyPr spcFirstLastPara="1" wrap="square" lIns="91425" tIns="45700" rIns="91425" bIns="45700" anchor="t" anchorCtr="0">
            <a:noAutofit/>
          </a:bodyPr>
          <a:lstStyle/>
          <a:p>
            <a:pPr marL="514350" indent="-514350" algn="l">
              <a:spcAft>
                <a:spcPts val="1200"/>
              </a:spcAft>
              <a:buFont typeface="+mj-lt"/>
              <a:buAutoNum type="alphaLcParenR"/>
            </a:pPr>
            <a:r>
              <a:rPr lang="tr-TR" sz="3200" err="1">
                <a:solidFill>
                  <a:srgbClr val="7030A0"/>
                </a:solidFill>
                <a:latin typeface="Calibri"/>
                <a:cs typeface="Calibri"/>
              </a:rPr>
              <a:t>Pomodoro</a:t>
            </a:r>
            <a:r>
              <a:rPr lang="tr-TR" sz="3200">
                <a:solidFill>
                  <a:srgbClr val="7030A0"/>
                </a:solidFill>
                <a:latin typeface="Calibri"/>
                <a:cs typeface="Calibri"/>
              </a:rPr>
              <a:t> Tekniği</a:t>
            </a:r>
          </a:p>
          <a:p>
            <a:pPr marL="514350" indent="-514350" algn="l">
              <a:spcAft>
                <a:spcPts val="1200"/>
              </a:spcAft>
              <a:buFont typeface="+mj-lt"/>
              <a:buAutoNum type="alphaLcParenR"/>
            </a:pPr>
            <a:r>
              <a:rPr lang="tr-TR" sz="3200">
                <a:solidFill>
                  <a:srgbClr val="7030A0"/>
                </a:solidFill>
                <a:latin typeface="Calibri"/>
                <a:cs typeface="Calibri"/>
              </a:rPr>
              <a:t>Eisenhower Matrisi</a:t>
            </a:r>
          </a:p>
          <a:p>
            <a:pPr marL="514350" indent="-514350" algn="l">
              <a:spcAft>
                <a:spcPts val="1200"/>
              </a:spcAft>
              <a:buFont typeface="+mj-lt"/>
              <a:buAutoNum type="alphaLcParenR"/>
            </a:pPr>
            <a:r>
              <a:rPr lang="tr-TR" sz="3200">
                <a:solidFill>
                  <a:srgbClr val="7030A0"/>
                </a:solidFill>
                <a:latin typeface="Calibri"/>
                <a:cs typeface="Calibri"/>
              </a:rPr>
              <a:t>Kanban Tekniği</a:t>
            </a:r>
          </a:p>
          <a:p>
            <a:pPr algn="l">
              <a:buFont typeface="Arial" panose="020B0604020202020204" pitchFamily="34" charset="0"/>
              <a:buChar char="•"/>
            </a:pPr>
            <a:endParaRPr lang="tr-TR" sz="2400">
              <a:solidFill>
                <a:srgbClr val="7030A0"/>
              </a:solidFill>
              <a:latin typeface="Calibri"/>
              <a:cs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pic>
        <p:nvPicPr>
          <p:cNvPr id="6" name="Resim 5">
            <a:extLst>
              <a:ext uri="{FF2B5EF4-FFF2-40B4-BE49-F238E27FC236}">
                <a16:creationId xmlns:a16="http://schemas.microsoft.com/office/drawing/2014/main" id="{84DE0657-9BF7-45C8-96BA-07B8F2E612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20345" y="2492895"/>
            <a:ext cx="6281019" cy="3857497"/>
          </a:xfrm>
          <a:prstGeom prst="rect">
            <a:avLst/>
          </a:prstGeom>
        </p:spPr>
      </p:pic>
    </p:spTree>
    <p:extLst>
      <p:ext uri="{BB962C8B-B14F-4D97-AF65-F5344CB8AC3E}">
        <p14:creationId xmlns:p14="http://schemas.microsoft.com/office/powerpoint/2010/main" val="1398251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5" y="80863"/>
            <a:ext cx="11521280" cy="2412033"/>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algn="l" defTabSz="361950"/>
            <a:r>
              <a:rPr lang="tr-TR" sz="2400" b="1">
                <a:solidFill>
                  <a:srgbClr val="7030A0"/>
                </a:solidFill>
                <a:latin typeface="Calibri"/>
                <a:cs typeface="Calibri"/>
              </a:rPr>
              <a:t>a) Pomodoro Tekniği</a:t>
            </a:r>
          </a:p>
          <a:p>
            <a:pPr algn="l" defTabSz="361950"/>
            <a:r>
              <a:rPr lang="tr-TR" sz="2400">
                <a:solidFill>
                  <a:srgbClr val="7030A0"/>
                </a:solidFill>
                <a:latin typeface="Calibri"/>
                <a:cs typeface="Calibri"/>
              </a:rPr>
              <a:t>	Hem iş hayatında hem de okul hayatında çok sık kullanılan pomodoro tekniği iş hayatında oldukça faydalı sonuçlar veren bir tekniktir. Öyle ki tekniğinin mobil uygulamaları da vardır. 80’li yılların sonunda geliştirilen bu uygulama, 25 dakika çalışma ve 5 dakikalık mola vermeye dayanır.  Sayaç kullanmak tekniğin daha kolay uygulanmasını sağlar.</a:t>
            </a:r>
            <a:br>
              <a:rPr lang="tr-TR" sz="2800" b="1" i="0" u="none" strike="noStrike" cap="none">
                <a:solidFill>
                  <a:srgbClr val="7030A0"/>
                </a:solidFill>
                <a:latin typeface="Calibri"/>
                <a:ea typeface="Calibri"/>
                <a:cs typeface="Calibri"/>
                <a:sym typeface="Calibri"/>
              </a:rPr>
            </a:br>
            <a:endParaRPr sz="2800" b="1" i="0" u="none" strike="noStrike" cap="none">
              <a:solidFill>
                <a:srgbClr val="7030A0"/>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sp>
        <p:nvSpPr>
          <p:cNvPr id="8" name="Google Shape;98;p1">
            <a:extLst>
              <a:ext uri="{FF2B5EF4-FFF2-40B4-BE49-F238E27FC236}">
                <a16:creationId xmlns:a16="http://schemas.microsoft.com/office/drawing/2014/main" id="{1A80966D-230C-4158-AD01-86B3EE0BCDFA}"/>
              </a:ext>
            </a:extLst>
          </p:cNvPr>
          <p:cNvSpPr txBox="1"/>
          <p:nvPr/>
        </p:nvSpPr>
        <p:spPr>
          <a:xfrm>
            <a:off x="179785" y="3068960"/>
            <a:ext cx="11521280" cy="2628292"/>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pic>
        <p:nvPicPr>
          <p:cNvPr id="4" name="Resim 3">
            <a:extLst>
              <a:ext uri="{FF2B5EF4-FFF2-40B4-BE49-F238E27FC236}">
                <a16:creationId xmlns:a16="http://schemas.microsoft.com/office/drawing/2014/main" id="{D29753ED-D276-4E3B-AFD5-5C30608F0E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797" y="2780928"/>
            <a:ext cx="11269252" cy="3585135"/>
          </a:xfrm>
          <a:prstGeom prst="rect">
            <a:avLst/>
          </a:prstGeom>
        </p:spPr>
      </p:pic>
    </p:spTree>
    <p:extLst>
      <p:ext uri="{BB962C8B-B14F-4D97-AF65-F5344CB8AC3E}">
        <p14:creationId xmlns:p14="http://schemas.microsoft.com/office/powerpoint/2010/main" val="3078709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4" y="80863"/>
            <a:ext cx="11689963" cy="6300465"/>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r>
              <a:rPr lang="tr-TR" sz="2400" b="1">
                <a:solidFill>
                  <a:srgbClr val="7030A0"/>
                </a:solidFill>
                <a:latin typeface="Calibri"/>
                <a:cs typeface="Calibri"/>
              </a:rPr>
              <a:t>b) Eisenhower Matrisi </a:t>
            </a:r>
          </a:p>
          <a:p>
            <a:r>
              <a:rPr lang="tr-TR" sz="2200">
                <a:solidFill>
                  <a:srgbClr val="7030A0"/>
                </a:solidFill>
                <a:latin typeface="Calibri"/>
                <a:cs typeface="Calibri"/>
              </a:rPr>
              <a:t>Eisenhower Matrisi işleri önemli ve aciliyete göre 4’e ayıran bir sistemdir.</a:t>
            </a:r>
          </a:p>
          <a:p>
            <a:pPr marL="342900" indent="-342900">
              <a:buFont typeface="Arial" panose="020B0604020202020204" pitchFamily="34" charset="0"/>
              <a:buChar char="•"/>
            </a:pPr>
            <a:r>
              <a:rPr lang="tr-TR" sz="2200" i="1">
                <a:solidFill>
                  <a:srgbClr val="7030A0"/>
                </a:solidFill>
                <a:effectLst>
                  <a:outerShdw blurRad="38100" dist="38100" dir="2700000" algn="tl">
                    <a:srgbClr val="000000">
                      <a:alpha val="43137"/>
                    </a:srgbClr>
                  </a:outerShdw>
                </a:effectLst>
                <a:latin typeface="Calibri"/>
                <a:cs typeface="Calibri"/>
              </a:rPr>
              <a:t>Yap:</a:t>
            </a:r>
            <a:r>
              <a:rPr lang="tr-TR" sz="2200">
                <a:solidFill>
                  <a:srgbClr val="7030A0"/>
                </a:solidFill>
                <a:effectLst>
                  <a:outerShdw blurRad="38100" dist="38100" dir="2700000" algn="tl">
                    <a:srgbClr val="000000">
                      <a:alpha val="43137"/>
                    </a:srgbClr>
                  </a:outerShdw>
                </a:effectLst>
                <a:latin typeface="Calibri"/>
                <a:cs typeface="Calibri"/>
              </a:rPr>
              <a:t> </a:t>
            </a:r>
            <a:r>
              <a:rPr lang="tr-TR" sz="2200">
                <a:solidFill>
                  <a:srgbClr val="7030A0"/>
                </a:solidFill>
                <a:latin typeface="Calibri"/>
                <a:cs typeface="Calibri"/>
              </a:rPr>
              <a:t>Bunlar hemen halledilmesi gereken acil ve önemli işlerdir. Bunları hızlıca yapmak o günkü</a:t>
            </a:r>
          </a:p>
          <a:p>
            <a:r>
              <a:rPr lang="tr-TR" sz="2200">
                <a:solidFill>
                  <a:srgbClr val="7030A0"/>
                </a:solidFill>
                <a:latin typeface="Calibri"/>
                <a:cs typeface="Calibri"/>
              </a:rPr>
              <a:t>önceliğiniz olmalıdır. Örnek: Yarınki sınava/sunuma çalışmak.</a:t>
            </a:r>
          </a:p>
          <a:p>
            <a:pPr marL="342900" indent="-342900">
              <a:buFont typeface="Arial" panose="020B0604020202020204" pitchFamily="34" charset="0"/>
              <a:buChar char="•"/>
            </a:pPr>
            <a:r>
              <a:rPr lang="tr-TR" sz="2200" i="1">
                <a:solidFill>
                  <a:srgbClr val="7030A0"/>
                </a:solidFill>
                <a:effectLst>
                  <a:outerShdw blurRad="38100" dist="38100" dir="2700000" algn="tl">
                    <a:srgbClr val="000000">
                      <a:alpha val="43137"/>
                    </a:srgbClr>
                  </a:outerShdw>
                </a:effectLst>
                <a:latin typeface="Calibri"/>
                <a:cs typeface="Calibri"/>
              </a:rPr>
              <a:t>Planla:</a:t>
            </a:r>
            <a:r>
              <a:rPr lang="tr-TR" sz="2200">
                <a:solidFill>
                  <a:srgbClr val="7030A0"/>
                </a:solidFill>
                <a:latin typeface="Calibri"/>
                <a:cs typeface="Calibri"/>
              </a:rPr>
              <a:t> Bu işler başkasının yapamayacağı kadar önemli, </a:t>
            </a:r>
          </a:p>
          <a:p>
            <a:r>
              <a:rPr lang="tr-TR" sz="2200">
                <a:solidFill>
                  <a:srgbClr val="7030A0"/>
                </a:solidFill>
                <a:latin typeface="Calibri"/>
                <a:cs typeface="Calibri"/>
              </a:rPr>
              <a:t>ancak aciliyeti olmayan işlerdir. Bu işler matrisin 2. kısmı </a:t>
            </a:r>
          </a:p>
          <a:p>
            <a:r>
              <a:rPr lang="tr-TR" sz="2200">
                <a:solidFill>
                  <a:srgbClr val="7030A0"/>
                </a:solidFill>
                <a:latin typeface="Calibri"/>
                <a:cs typeface="Calibri"/>
              </a:rPr>
              <a:t>olan Planla kısmına dahil edilir. Bu işlerin yapımına hemen </a:t>
            </a:r>
          </a:p>
          <a:p>
            <a:r>
              <a:rPr lang="tr-TR" sz="2200">
                <a:solidFill>
                  <a:srgbClr val="7030A0"/>
                </a:solidFill>
                <a:latin typeface="Calibri"/>
                <a:cs typeface="Calibri"/>
              </a:rPr>
              <a:t>başlanmaz ve ileri bir tarihe ertelenir. </a:t>
            </a:r>
          </a:p>
          <a:p>
            <a:r>
              <a:rPr lang="tr-TR" sz="2200">
                <a:solidFill>
                  <a:srgbClr val="7030A0"/>
                </a:solidFill>
                <a:latin typeface="Calibri"/>
                <a:cs typeface="Calibri"/>
              </a:rPr>
              <a:t>Örnek: 2 ay sonraki sınava/sunuma çalışmak.</a:t>
            </a:r>
          </a:p>
          <a:p>
            <a:pPr marL="342900" indent="-342900">
              <a:buFont typeface="Arial" panose="020B0604020202020204" pitchFamily="34" charset="0"/>
              <a:buChar char="•"/>
            </a:pPr>
            <a:r>
              <a:rPr lang="tr-TR" sz="2200" i="1">
                <a:solidFill>
                  <a:srgbClr val="7030A0"/>
                </a:solidFill>
                <a:effectLst>
                  <a:outerShdw blurRad="38100" dist="38100" dir="2700000" algn="tl">
                    <a:srgbClr val="000000">
                      <a:alpha val="43137"/>
                    </a:srgbClr>
                  </a:outerShdw>
                </a:effectLst>
                <a:latin typeface="Calibri"/>
                <a:cs typeface="Calibri"/>
              </a:rPr>
              <a:t>Devret:</a:t>
            </a:r>
            <a:r>
              <a:rPr lang="tr-TR" sz="2200">
                <a:solidFill>
                  <a:srgbClr val="7030A0"/>
                </a:solidFill>
                <a:latin typeface="Calibri"/>
                <a:cs typeface="Calibri"/>
              </a:rPr>
              <a:t> Bu işler acil olmasına rağmen önemli değildir. </a:t>
            </a:r>
          </a:p>
          <a:p>
            <a:r>
              <a:rPr lang="tr-TR" sz="2200">
                <a:solidFill>
                  <a:srgbClr val="7030A0"/>
                </a:solidFill>
                <a:latin typeface="Calibri"/>
                <a:cs typeface="Calibri"/>
              </a:rPr>
              <a:t>Bu yüzden bu işleri başkasına devretmek size daha önemli </a:t>
            </a:r>
          </a:p>
          <a:p>
            <a:r>
              <a:rPr lang="tr-TR" sz="2200">
                <a:solidFill>
                  <a:srgbClr val="7030A0"/>
                </a:solidFill>
                <a:latin typeface="Calibri"/>
                <a:cs typeface="Calibri"/>
              </a:rPr>
              <a:t>işleri yapabilmeniz için zaman kazandıracaktır. </a:t>
            </a:r>
          </a:p>
          <a:p>
            <a:r>
              <a:rPr lang="tr-TR" sz="2200">
                <a:solidFill>
                  <a:srgbClr val="7030A0"/>
                </a:solidFill>
                <a:latin typeface="Calibri"/>
                <a:cs typeface="Calibri"/>
              </a:rPr>
              <a:t>Örnek: Alışveriş yapmak.</a:t>
            </a:r>
          </a:p>
          <a:p>
            <a:pPr marL="342900" indent="-342900">
              <a:buFont typeface="Arial" panose="020B0604020202020204" pitchFamily="34" charset="0"/>
              <a:buChar char="•"/>
            </a:pPr>
            <a:r>
              <a:rPr lang="tr-TR" sz="2200" i="1">
                <a:solidFill>
                  <a:srgbClr val="7030A0"/>
                </a:solidFill>
                <a:effectLst>
                  <a:outerShdw blurRad="38100" dist="38100" dir="2700000" algn="tl">
                    <a:srgbClr val="000000">
                      <a:alpha val="43137"/>
                    </a:srgbClr>
                  </a:outerShdw>
                </a:effectLst>
                <a:latin typeface="Calibri"/>
                <a:cs typeface="Calibri"/>
              </a:rPr>
              <a:t>Ele:</a:t>
            </a:r>
            <a:r>
              <a:rPr lang="tr-TR" sz="2200">
                <a:solidFill>
                  <a:srgbClr val="7030A0"/>
                </a:solidFill>
                <a:latin typeface="Calibri"/>
                <a:cs typeface="Calibri"/>
              </a:rPr>
              <a:t> Bu işler ne önemli ne de acildir. Yapılmasına gerek </a:t>
            </a:r>
          </a:p>
          <a:p>
            <a:r>
              <a:rPr lang="tr-TR" sz="2200">
                <a:solidFill>
                  <a:srgbClr val="7030A0"/>
                </a:solidFill>
                <a:latin typeface="Calibri"/>
                <a:cs typeface="Calibri"/>
              </a:rPr>
              <a:t>yoktur. Zaman ve efor harcamak gereksizdir.Örnek: </a:t>
            </a:r>
          </a:p>
          <a:p>
            <a:r>
              <a:rPr lang="tr-TR" sz="2200">
                <a:solidFill>
                  <a:srgbClr val="7030A0"/>
                </a:solidFill>
                <a:latin typeface="Calibri"/>
                <a:cs typeface="Calibri"/>
              </a:rPr>
              <a:t>Dizinin yeni bölümünü kaçırmamak.</a:t>
            </a:r>
            <a:br>
              <a:rPr lang="tr-TR" sz="2800" b="1" i="0" u="none" strike="noStrike" cap="none">
                <a:solidFill>
                  <a:srgbClr val="7030A0"/>
                </a:solidFill>
                <a:latin typeface="Calibri"/>
                <a:ea typeface="Calibri"/>
                <a:cs typeface="Calibri"/>
                <a:sym typeface="Calibri"/>
              </a:rPr>
            </a:br>
            <a:endParaRPr sz="2800" b="1" i="0" u="none" strike="noStrike" cap="none">
              <a:solidFill>
                <a:srgbClr val="7030A0"/>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pic>
        <p:nvPicPr>
          <p:cNvPr id="2" name="Resim 1">
            <a:extLst>
              <a:ext uri="{FF2B5EF4-FFF2-40B4-BE49-F238E27FC236}">
                <a16:creationId xmlns:a16="http://schemas.microsoft.com/office/drawing/2014/main" id="{1DAD7480-333E-4954-B3B0-2643EBE7CD6B}"/>
              </a:ext>
            </a:extLst>
          </p:cNvPr>
          <p:cNvPicPr>
            <a:picLocks noChangeAspect="1"/>
          </p:cNvPicPr>
          <p:nvPr/>
        </p:nvPicPr>
        <p:blipFill>
          <a:blip r:embed="rId2"/>
          <a:stretch>
            <a:fillRect/>
          </a:stretch>
        </p:blipFill>
        <p:spPr>
          <a:xfrm>
            <a:off x="7164561" y="2060848"/>
            <a:ext cx="4705187" cy="4445124"/>
          </a:xfrm>
          <a:prstGeom prst="rect">
            <a:avLst/>
          </a:prstGeom>
        </p:spPr>
      </p:pic>
    </p:spTree>
    <p:extLst>
      <p:ext uri="{BB962C8B-B14F-4D97-AF65-F5344CB8AC3E}">
        <p14:creationId xmlns:p14="http://schemas.microsoft.com/office/powerpoint/2010/main" val="37638694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5" y="80863"/>
            <a:ext cx="11521280" cy="2484041"/>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algn="l"/>
            <a:r>
              <a:rPr lang="tr-TR" sz="2400" b="1">
                <a:solidFill>
                  <a:srgbClr val="7030A0"/>
                </a:solidFill>
                <a:latin typeface="Calibri"/>
                <a:cs typeface="Calibri"/>
              </a:rPr>
              <a:t>c) Kanban Tekniği</a:t>
            </a:r>
          </a:p>
          <a:p>
            <a:pPr indent="271463" algn="just">
              <a:buFont typeface="Arial" panose="020B0604020202020204" pitchFamily="34" charset="0"/>
              <a:buChar char="•"/>
            </a:pPr>
            <a:r>
              <a:rPr lang="tr-TR" sz="2000">
                <a:solidFill>
                  <a:srgbClr val="7030A0"/>
                </a:solidFill>
                <a:latin typeface="Calibri"/>
                <a:cs typeface="Calibri"/>
              </a:rPr>
              <a:t>Zaman yönetimi teknikleri arasında en çok kullanılan tekniklerden biri olan kanban tekniği, en yaygın proje yönetimi metodolojisi olan agile (çevik) proje yönetim tekniklerinden biridir. Kanban çalışma sistemi Japonların zaman yönetimi için kullandığı bir tekniktir. Kanban'ın amacı, sürecinizdeki olası darboğazları belirlemek ve bunları düzeltmektir, böylece iş, optimum hızda veya verimde gerçekleşebilir.</a:t>
            </a:r>
          </a:p>
          <a:p>
            <a:pPr indent="271463" algn="just"/>
            <a:endParaRPr lang="tr-T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pic>
        <p:nvPicPr>
          <p:cNvPr id="2" name="Resim 1">
            <a:extLst>
              <a:ext uri="{FF2B5EF4-FFF2-40B4-BE49-F238E27FC236}">
                <a16:creationId xmlns:a16="http://schemas.microsoft.com/office/drawing/2014/main" id="{E14F15A9-82C9-4D1B-B6BF-502F2F8A1948}"/>
              </a:ext>
            </a:extLst>
          </p:cNvPr>
          <p:cNvPicPr>
            <a:picLocks noChangeAspect="1"/>
          </p:cNvPicPr>
          <p:nvPr/>
        </p:nvPicPr>
        <p:blipFill>
          <a:blip r:embed="rId2"/>
          <a:stretch>
            <a:fillRect/>
          </a:stretch>
        </p:blipFill>
        <p:spPr>
          <a:xfrm>
            <a:off x="5940425" y="2564904"/>
            <a:ext cx="5749939" cy="3943850"/>
          </a:xfrm>
          <a:prstGeom prst="rect">
            <a:avLst/>
          </a:prstGeom>
        </p:spPr>
      </p:pic>
      <p:sp>
        <p:nvSpPr>
          <p:cNvPr id="9" name="Google Shape;98;p1">
            <a:extLst>
              <a:ext uri="{FF2B5EF4-FFF2-40B4-BE49-F238E27FC236}">
                <a16:creationId xmlns:a16="http://schemas.microsoft.com/office/drawing/2014/main" id="{776EA65B-1D07-48E7-9A95-EEE17BBDA0CD}"/>
              </a:ext>
            </a:extLst>
          </p:cNvPr>
          <p:cNvSpPr txBox="1"/>
          <p:nvPr/>
        </p:nvSpPr>
        <p:spPr>
          <a:xfrm>
            <a:off x="165235" y="2518124"/>
            <a:ext cx="5775190" cy="3647180"/>
          </a:xfrm>
          <a:prstGeom prst="rect">
            <a:avLst/>
          </a:prstGeom>
          <a:noFill/>
          <a:ln>
            <a:noFill/>
          </a:ln>
        </p:spPr>
        <p:txBody>
          <a:bodyPr spcFirstLastPara="1" wrap="square" lIns="91425" tIns="45700" rIns="91425" bIns="45700" anchor="t" anchorCtr="0">
            <a:noAutofit/>
          </a:bodyPr>
          <a:lstStyle/>
          <a:p>
            <a:pPr algn="just">
              <a:spcAft>
                <a:spcPts val="600"/>
              </a:spcAft>
            </a:pPr>
            <a:r>
              <a:rPr lang="tr-TR" sz="2000">
                <a:solidFill>
                  <a:srgbClr val="7030A0"/>
                </a:solidFill>
                <a:latin typeface="Calibri"/>
                <a:cs typeface="Calibri"/>
              </a:rPr>
              <a:t>Bu sistem de, ya beyaz bir A4 kâğıdı ya da bir tahta kullanabilirsiniz. Tercih tabi ki sizin.</a:t>
            </a:r>
          </a:p>
          <a:p>
            <a:pPr indent="271463" algn="just">
              <a:spcAft>
                <a:spcPts val="600"/>
              </a:spcAft>
            </a:pPr>
            <a:r>
              <a:rPr lang="tr-TR" sz="2000" i="1">
                <a:solidFill>
                  <a:srgbClr val="7030A0"/>
                </a:solidFill>
                <a:effectLst>
                  <a:outerShdw blurRad="38100" dist="38100" dir="2700000" algn="tl">
                    <a:srgbClr val="000000">
                      <a:alpha val="43137"/>
                    </a:srgbClr>
                  </a:outerShdw>
                </a:effectLst>
                <a:latin typeface="Calibri"/>
                <a:cs typeface="Calibri"/>
              </a:rPr>
              <a:t>1.Kısım:  </a:t>
            </a:r>
            <a:r>
              <a:rPr lang="tr-TR" sz="2000">
                <a:solidFill>
                  <a:srgbClr val="7030A0"/>
                </a:solidFill>
                <a:latin typeface="Calibri"/>
                <a:cs typeface="Calibri"/>
              </a:rPr>
              <a:t>Yapacaklarım, yapılacaklar ya da önümdeki dağ ne ad verirsek verebiliriz. Bu kısma yapmamız gereken tüm işleri yazıyoruz ya da yapıştırıyoruz.</a:t>
            </a:r>
          </a:p>
          <a:p>
            <a:pPr indent="271463" algn="just">
              <a:spcAft>
                <a:spcPts val="600"/>
              </a:spcAft>
            </a:pPr>
            <a:r>
              <a:rPr lang="tr-TR" sz="2000" i="1">
                <a:solidFill>
                  <a:srgbClr val="7030A0"/>
                </a:solidFill>
                <a:effectLst>
                  <a:outerShdw blurRad="38100" dist="38100" dir="2700000" algn="tl">
                    <a:srgbClr val="000000">
                      <a:alpha val="43137"/>
                    </a:srgbClr>
                  </a:outerShdw>
                </a:effectLst>
                <a:latin typeface="Calibri"/>
                <a:cs typeface="Calibri"/>
              </a:rPr>
              <a:t>2.Kısım: </a:t>
            </a:r>
            <a:r>
              <a:rPr lang="tr-TR" sz="2000">
                <a:solidFill>
                  <a:srgbClr val="7030A0"/>
                </a:solidFill>
                <a:latin typeface="Calibri"/>
                <a:cs typeface="Calibri"/>
              </a:rPr>
              <a:t>Yapıyorum ya da başladım adını verebilirsiniz. Birinci bölümden acil ve önemli olanlardan birer, ikişer ya da üçer ama en fazla, üç tanesini alıp bu bölüme yazıyor ya da yapıştırıyoruz. </a:t>
            </a:r>
          </a:p>
          <a:p>
            <a:pPr indent="271463" algn="just">
              <a:spcAft>
                <a:spcPts val="600"/>
              </a:spcAft>
            </a:pPr>
            <a:r>
              <a:rPr lang="tr-TR" sz="2000" i="1">
                <a:solidFill>
                  <a:srgbClr val="7030A0"/>
                </a:solidFill>
                <a:effectLst>
                  <a:outerShdw blurRad="38100" dist="38100" dir="2700000" algn="tl">
                    <a:srgbClr val="000000">
                      <a:alpha val="43137"/>
                    </a:srgbClr>
                  </a:outerShdw>
                </a:effectLst>
                <a:latin typeface="Calibri"/>
                <a:cs typeface="Calibri"/>
              </a:rPr>
              <a:t>3.Kısım:  </a:t>
            </a:r>
            <a:r>
              <a:rPr lang="tr-TR" sz="2000">
                <a:solidFill>
                  <a:srgbClr val="7030A0"/>
                </a:solidFill>
                <a:latin typeface="Calibri"/>
                <a:cs typeface="Calibri"/>
              </a:rPr>
              <a:t>Bu bölüme; yaptım, bitti, tamamladım, ohh be gibi adlar verebilirsiniz. </a:t>
            </a:r>
            <a:endParaRPr sz="2000" b="1"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05587554"/>
      </p:ext>
    </p:extLst>
  </p:cSld>
  <p:clrMapOvr>
    <a:masterClrMapping/>
  </p:clrMapOvr>
</p:sld>
</file>

<file path=ppt/theme/theme1.xml><?xml version="1.0" encoding="utf-8"?>
<a:theme xmlns:a="http://schemas.openxmlformats.org/drawingml/2006/main" name="Ofis Teması">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{CD03A1F0-5A8E-DF45-A790-339BF05B0193}tf16401369</Template>
  <TotalTime>1513</TotalTime>
  <Words>934</Words>
  <Application>Microsoft Office PowerPoint</Application>
  <PresentationFormat>Özel</PresentationFormat>
  <Paragraphs>136</Paragraphs>
  <Slides>13</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13</vt:i4>
      </vt:variant>
    </vt:vector>
  </HeadingPairs>
  <TitlesOfParts>
    <vt:vector size="19" baseType="lpstr">
      <vt:lpstr>Arial</vt:lpstr>
      <vt:lpstr>Calibri</vt:lpstr>
      <vt:lpstr>Candara</vt:lpstr>
      <vt:lpstr>Ink Free</vt:lpstr>
      <vt:lpstr>Noto Sans Symbols</vt:lpstr>
      <vt:lpstr>Ofis Teması</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resul yuksektepe</dc:creator>
  <cp:lastModifiedBy>ferudun</cp:lastModifiedBy>
  <cp:revision>160</cp:revision>
  <dcterms:created xsi:type="dcterms:W3CDTF">2022-06-13T16:52:00Z</dcterms:created>
  <dcterms:modified xsi:type="dcterms:W3CDTF">2023-03-13T19:32:27Z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0636185BD2654017A91554155C01119B</vt:lpwstr>
  </property>
  <property fmtid="{D5CDD505-2E9C-101B-9397-08002B2CF9AE}" pid="3" name="KSOProductBuildVer">
    <vt:lpwstr>2057-11.2.0.11254</vt:lpwstr>
  </property>
</Properties>
</file>

<file path=docProps/thumbnail.jpeg>
</file>